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2" r:id="rId3"/>
    <p:sldId id="273" r:id="rId4"/>
    <p:sldId id="279" r:id="rId5"/>
    <p:sldId id="276" r:id="rId6"/>
    <p:sldId id="274" r:id="rId7"/>
    <p:sldId id="286" r:id="rId8"/>
    <p:sldId id="289" r:id="rId9"/>
    <p:sldId id="266" r:id="rId10"/>
    <p:sldId id="267" r:id="rId11"/>
    <p:sldId id="280" r:id="rId12"/>
    <p:sldId id="270" r:id="rId13"/>
    <p:sldId id="269" r:id="rId14"/>
    <p:sldId id="268" r:id="rId15"/>
    <p:sldId id="283" r:id="rId16"/>
    <p:sldId id="285" r:id="rId17"/>
    <p:sldId id="284" r:id="rId18"/>
    <p:sldId id="282" r:id="rId19"/>
    <p:sldId id="287" r:id="rId20"/>
    <p:sldId id="288" r:id="rId21"/>
    <p:sldId id="278" r:id="rId22"/>
    <p:sldId id="277" r:id="rId23"/>
    <p:sldId id="275" r:id="rId24"/>
  </p:sldIdLst>
  <p:sldSz cx="12192000" cy="6858000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7386" autoAdjust="0"/>
  </p:normalViewPr>
  <p:slideViewPr>
    <p:cSldViewPr snapToGrid="0">
      <p:cViewPr varScale="1">
        <p:scale>
          <a:sx n="87" d="100"/>
          <a:sy n="87" d="100"/>
        </p:scale>
        <p:origin x="48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313DDF-CC36-4687-A56C-470DCE84B24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B225A12-A889-4C76-B150-68CA11E9A1A8}">
      <dgm:prSet phldrT="[Text]" custT="1"/>
      <dgm:spPr/>
      <dgm:t>
        <a:bodyPr/>
        <a:lstStyle/>
        <a:p>
          <a:r>
            <a:rPr lang="en-CA" sz="3000" dirty="0"/>
            <a:t>10-100 </a:t>
          </a:r>
          <a:r>
            <a:rPr lang="en-CA" sz="3000" dirty="0" err="1"/>
            <a:t>mJ</a:t>
          </a:r>
          <a:endParaRPr lang="en-CA" sz="3000" dirty="0"/>
        </a:p>
      </dgm:t>
    </dgm:pt>
    <dgm:pt modelId="{BD6A9C22-8E56-4FF5-A5FF-52F75D58C7D0}" type="parTrans" cxnId="{3DAEAFF2-ABDF-4689-831A-FB3574DE087B}">
      <dgm:prSet/>
      <dgm:spPr/>
      <dgm:t>
        <a:bodyPr/>
        <a:lstStyle/>
        <a:p>
          <a:endParaRPr lang="en-CA"/>
        </a:p>
      </dgm:t>
    </dgm:pt>
    <dgm:pt modelId="{C2676F11-8166-4E0C-B282-8AAF9424EE2B}" type="sibTrans" cxnId="{3DAEAFF2-ABDF-4689-831A-FB3574DE087B}">
      <dgm:prSet/>
      <dgm:spPr/>
      <dgm:t>
        <a:bodyPr/>
        <a:lstStyle/>
        <a:p>
          <a:endParaRPr lang="en-CA"/>
        </a:p>
      </dgm:t>
    </dgm:pt>
    <dgm:pt modelId="{D9E071B4-E2A6-407B-8AA1-EECCD28B6748}">
      <dgm:prSet phldrT="[Text]" custT="1"/>
      <dgm:spPr/>
      <dgm:t>
        <a:bodyPr/>
        <a:lstStyle/>
        <a:p>
          <a:r>
            <a:rPr lang="en-CA" sz="3000" dirty="0"/>
            <a:t>1-4 J</a:t>
          </a:r>
        </a:p>
      </dgm:t>
    </dgm:pt>
    <dgm:pt modelId="{BC53D7FA-D634-46A5-8E2A-80A76422EAFC}" type="parTrans" cxnId="{05616C93-241A-4C79-92B5-F63DC25CC895}">
      <dgm:prSet/>
      <dgm:spPr/>
      <dgm:t>
        <a:bodyPr/>
        <a:lstStyle/>
        <a:p>
          <a:endParaRPr lang="en-CA"/>
        </a:p>
      </dgm:t>
    </dgm:pt>
    <dgm:pt modelId="{6968F150-1259-4983-8A88-7AA267A8092E}" type="sibTrans" cxnId="{05616C93-241A-4C79-92B5-F63DC25CC895}">
      <dgm:prSet/>
      <dgm:spPr/>
      <dgm:t>
        <a:bodyPr/>
        <a:lstStyle/>
        <a:p>
          <a:endParaRPr lang="en-CA"/>
        </a:p>
      </dgm:t>
    </dgm:pt>
    <dgm:pt modelId="{3CF7E74B-20B2-419D-8AC1-A1A6EB02D5D0}">
      <dgm:prSet phldrT="[Text]" custT="1"/>
      <dgm:spPr/>
      <dgm:t>
        <a:bodyPr/>
        <a:lstStyle/>
        <a:p>
          <a:r>
            <a:rPr lang="en-CA" sz="3000" dirty="0"/>
            <a:t>≥50 J</a:t>
          </a:r>
        </a:p>
      </dgm:t>
    </dgm:pt>
    <dgm:pt modelId="{4ABD6067-23CB-4811-9301-AA79B1680CC8}" type="parTrans" cxnId="{AC6D055E-C859-42D1-AD36-42B7D5D9422F}">
      <dgm:prSet/>
      <dgm:spPr/>
      <dgm:t>
        <a:bodyPr/>
        <a:lstStyle/>
        <a:p>
          <a:endParaRPr lang="en-CA"/>
        </a:p>
      </dgm:t>
    </dgm:pt>
    <dgm:pt modelId="{BF6A21A3-8929-4E34-8817-44648A0114DC}" type="sibTrans" cxnId="{AC6D055E-C859-42D1-AD36-42B7D5D9422F}">
      <dgm:prSet/>
      <dgm:spPr/>
      <dgm:t>
        <a:bodyPr/>
        <a:lstStyle/>
        <a:p>
          <a:endParaRPr lang="en-CA"/>
        </a:p>
      </dgm:t>
    </dgm:pt>
    <dgm:pt modelId="{C1A92BCE-A198-4A35-9C77-7B3595A521E8}" type="pres">
      <dgm:prSet presAssocID="{66313DDF-CC36-4687-A56C-470DCE84B248}" presName="Name0" presStyleCnt="0">
        <dgm:presLayoutVars>
          <dgm:dir/>
          <dgm:resizeHandles val="exact"/>
        </dgm:presLayoutVars>
      </dgm:prSet>
      <dgm:spPr/>
    </dgm:pt>
    <dgm:pt modelId="{F201C2F5-5A89-45BA-813A-B5EE79A32FBA}" type="pres">
      <dgm:prSet presAssocID="{66313DDF-CC36-4687-A56C-470DCE84B248}" presName="arrow" presStyleLbl="bgShp" presStyleIdx="0" presStyleCnt="1" custScaleY="36882"/>
      <dgm:spPr/>
    </dgm:pt>
    <dgm:pt modelId="{E8AD350C-A2FE-4078-B0B2-13BB526246B1}" type="pres">
      <dgm:prSet presAssocID="{66313DDF-CC36-4687-A56C-470DCE84B248}" presName="points" presStyleCnt="0"/>
      <dgm:spPr/>
    </dgm:pt>
    <dgm:pt modelId="{23265ADA-B4B5-4D4A-B600-14B77BA0E935}" type="pres">
      <dgm:prSet presAssocID="{AB225A12-A889-4C76-B150-68CA11E9A1A8}" presName="compositeA" presStyleCnt="0"/>
      <dgm:spPr/>
    </dgm:pt>
    <dgm:pt modelId="{7C4E4DA2-A6A6-4B3C-B750-506122730670}" type="pres">
      <dgm:prSet presAssocID="{AB225A12-A889-4C76-B150-68CA11E9A1A8}" presName="textA" presStyleLbl="revTx" presStyleIdx="0" presStyleCnt="3" custLinFactNeighborX="1449" custLinFactNeighborY="26165">
        <dgm:presLayoutVars>
          <dgm:bulletEnabled val="1"/>
        </dgm:presLayoutVars>
      </dgm:prSet>
      <dgm:spPr/>
    </dgm:pt>
    <dgm:pt modelId="{F876FD12-B312-45EB-B5C4-3C6E9F8BE95E}" type="pres">
      <dgm:prSet presAssocID="{AB225A12-A889-4C76-B150-68CA11E9A1A8}" presName="circleA" presStyleLbl="node1" presStyleIdx="0" presStyleCnt="3"/>
      <dgm:spPr/>
    </dgm:pt>
    <dgm:pt modelId="{35AF2681-F92F-4061-97A3-58548910D7CB}" type="pres">
      <dgm:prSet presAssocID="{AB225A12-A889-4C76-B150-68CA11E9A1A8}" presName="spaceA" presStyleCnt="0"/>
      <dgm:spPr/>
    </dgm:pt>
    <dgm:pt modelId="{D06A1F1B-CF58-420B-823A-A5F5214106D0}" type="pres">
      <dgm:prSet presAssocID="{C2676F11-8166-4E0C-B282-8AAF9424EE2B}" presName="space" presStyleCnt="0"/>
      <dgm:spPr/>
    </dgm:pt>
    <dgm:pt modelId="{92BB3461-97D8-4358-93BE-563E709A6F56}" type="pres">
      <dgm:prSet presAssocID="{D9E071B4-E2A6-407B-8AA1-EECCD28B6748}" presName="compositeB" presStyleCnt="0"/>
      <dgm:spPr/>
    </dgm:pt>
    <dgm:pt modelId="{8C6E66C9-F59E-41EA-BA4B-EFF1E931DBF6}" type="pres">
      <dgm:prSet presAssocID="{D9E071B4-E2A6-407B-8AA1-EECCD28B6748}" presName="textB" presStyleLbl="revTx" presStyleIdx="1" presStyleCnt="3" custScaleX="98863" custScaleY="36725" custLinFactNeighborX="1125" custLinFactNeighborY="-70282">
        <dgm:presLayoutVars>
          <dgm:bulletEnabled val="1"/>
        </dgm:presLayoutVars>
      </dgm:prSet>
      <dgm:spPr/>
    </dgm:pt>
    <dgm:pt modelId="{1D176915-02EF-41E7-9706-BA844A057724}" type="pres">
      <dgm:prSet presAssocID="{D9E071B4-E2A6-407B-8AA1-EECCD28B6748}" presName="circleB" presStyleLbl="node1" presStyleIdx="1" presStyleCnt="3" custLinFactNeighborX="12428" custLinFactNeighborY="-63395"/>
      <dgm:spPr/>
    </dgm:pt>
    <dgm:pt modelId="{E8D1A7D3-BF19-4D2C-BA20-DA220BD7D7B8}" type="pres">
      <dgm:prSet presAssocID="{D9E071B4-E2A6-407B-8AA1-EECCD28B6748}" presName="spaceB" presStyleCnt="0"/>
      <dgm:spPr/>
    </dgm:pt>
    <dgm:pt modelId="{6DCA0F9E-3A3F-4C64-8C75-448C7300CAE6}" type="pres">
      <dgm:prSet presAssocID="{6968F150-1259-4983-8A88-7AA267A8092E}" presName="space" presStyleCnt="0"/>
      <dgm:spPr/>
    </dgm:pt>
    <dgm:pt modelId="{760F0A9A-A040-40F7-B34A-DE19AE357989}" type="pres">
      <dgm:prSet presAssocID="{3CF7E74B-20B2-419D-8AC1-A1A6EB02D5D0}" presName="compositeA" presStyleCnt="0"/>
      <dgm:spPr/>
    </dgm:pt>
    <dgm:pt modelId="{2A1DA211-7ECB-4D40-B19B-BD094043C7CF}" type="pres">
      <dgm:prSet presAssocID="{3CF7E74B-20B2-419D-8AC1-A1A6EB02D5D0}" presName="textA" presStyleLbl="revTx" presStyleIdx="2" presStyleCnt="3" custLinFactNeighborX="-644" custLinFactNeighborY="28608">
        <dgm:presLayoutVars>
          <dgm:bulletEnabled val="1"/>
        </dgm:presLayoutVars>
      </dgm:prSet>
      <dgm:spPr/>
    </dgm:pt>
    <dgm:pt modelId="{5D8659B3-B6DC-40C7-A241-48D6F29A40A7}" type="pres">
      <dgm:prSet presAssocID="{3CF7E74B-20B2-419D-8AC1-A1A6EB02D5D0}" presName="circleA" presStyleLbl="node1" presStyleIdx="2" presStyleCnt="3"/>
      <dgm:spPr/>
    </dgm:pt>
    <dgm:pt modelId="{0774EA9F-C20C-479E-AB6E-07966089536D}" type="pres">
      <dgm:prSet presAssocID="{3CF7E74B-20B2-419D-8AC1-A1A6EB02D5D0}" presName="spaceA" presStyleCnt="0"/>
      <dgm:spPr/>
    </dgm:pt>
  </dgm:ptLst>
  <dgm:cxnLst>
    <dgm:cxn modelId="{AF468617-0C95-4DC8-BD8C-679CB23CEFCC}" type="presOf" srcId="{D9E071B4-E2A6-407B-8AA1-EECCD28B6748}" destId="{8C6E66C9-F59E-41EA-BA4B-EFF1E931DBF6}" srcOrd="0" destOrd="0" presId="urn:microsoft.com/office/officeart/2005/8/layout/hProcess11"/>
    <dgm:cxn modelId="{A0ACDD40-2350-4463-91FA-E62F8A5F99E2}" type="presOf" srcId="{66313DDF-CC36-4687-A56C-470DCE84B248}" destId="{C1A92BCE-A198-4A35-9C77-7B3595A521E8}" srcOrd="0" destOrd="0" presId="urn:microsoft.com/office/officeart/2005/8/layout/hProcess11"/>
    <dgm:cxn modelId="{AC6D055E-C859-42D1-AD36-42B7D5D9422F}" srcId="{66313DDF-CC36-4687-A56C-470DCE84B248}" destId="{3CF7E74B-20B2-419D-8AC1-A1A6EB02D5D0}" srcOrd="2" destOrd="0" parTransId="{4ABD6067-23CB-4811-9301-AA79B1680CC8}" sibTransId="{BF6A21A3-8929-4E34-8817-44648A0114DC}"/>
    <dgm:cxn modelId="{05616C93-241A-4C79-92B5-F63DC25CC895}" srcId="{66313DDF-CC36-4687-A56C-470DCE84B248}" destId="{D9E071B4-E2A6-407B-8AA1-EECCD28B6748}" srcOrd="1" destOrd="0" parTransId="{BC53D7FA-D634-46A5-8E2A-80A76422EAFC}" sibTransId="{6968F150-1259-4983-8A88-7AA267A8092E}"/>
    <dgm:cxn modelId="{353693EC-B6CD-4740-B477-6BAF88E37CEA}" type="presOf" srcId="{3CF7E74B-20B2-419D-8AC1-A1A6EB02D5D0}" destId="{2A1DA211-7ECB-4D40-B19B-BD094043C7CF}" srcOrd="0" destOrd="0" presId="urn:microsoft.com/office/officeart/2005/8/layout/hProcess11"/>
    <dgm:cxn modelId="{3DAEAFF2-ABDF-4689-831A-FB3574DE087B}" srcId="{66313DDF-CC36-4687-A56C-470DCE84B248}" destId="{AB225A12-A889-4C76-B150-68CA11E9A1A8}" srcOrd="0" destOrd="0" parTransId="{BD6A9C22-8E56-4FF5-A5FF-52F75D58C7D0}" sibTransId="{C2676F11-8166-4E0C-B282-8AAF9424EE2B}"/>
    <dgm:cxn modelId="{4BB7C9FE-7531-409F-A6D1-39B36A959C40}" type="presOf" srcId="{AB225A12-A889-4C76-B150-68CA11E9A1A8}" destId="{7C4E4DA2-A6A6-4B3C-B750-506122730670}" srcOrd="0" destOrd="0" presId="urn:microsoft.com/office/officeart/2005/8/layout/hProcess11"/>
    <dgm:cxn modelId="{88E099AC-848D-4FF7-B051-D430669A1C21}" type="presParOf" srcId="{C1A92BCE-A198-4A35-9C77-7B3595A521E8}" destId="{F201C2F5-5A89-45BA-813A-B5EE79A32FBA}" srcOrd="0" destOrd="0" presId="urn:microsoft.com/office/officeart/2005/8/layout/hProcess11"/>
    <dgm:cxn modelId="{32A26B7D-1A2B-4343-823B-347E9F9D53BE}" type="presParOf" srcId="{C1A92BCE-A198-4A35-9C77-7B3595A521E8}" destId="{E8AD350C-A2FE-4078-B0B2-13BB526246B1}" srcOrd="1" destOrd="0" presId="urn:microsoft.com/office/officeart/2005/8/layout/hProcess11"/>
    <dgm:cxn modelId="{EF5FA1D7-FB28-492F-8A6E-C0053AF9C393}" type="presParOf" srcId="{E8AD350C-A2FE-4078-B0B2-13BB526246B1}" destId="{23265ADA-B4B5-4D4A-B600-14B77BA0E935}" srcOrd="0" destOrd="0" presId="urn:microsoft.com/office/officeart/2005/8/layout/hProcess11"/>
    <dgm:cxn modelId="{73304BEA-1CF0-4992-A633-27AE31CFB33B}" type="presParOf" srcId="{23265ADA-B4B5-4D4A-B600-14B77BA0E935}" destId="{7C4E4DA2-A6A6-4B3C-B750-506122730670}" srcOrd="0" destOrd="0" presId="urn:microsoft.com/office/officeart/2005/8/layout/hProcess11"/>
    <dgm:cxn modelId="{927F7D04-D157-4ACF-BE2F-AA16F727B7E8}" type="presParOf" srcId="{23265ADA-B4B5-4D4A-B600-14B77BA0E935}" destId="{F876FD12-B312-45EB-B5C4-3C6E9F8BE95E}" srcOrd="1" destOrd="0" presId="urn:microsoft.com/office/officeart/2005/8/layout/hProcess11"/>
    <dgm:cxn modelId="{6A6A0B38-BD5A-4350-86E8-E77A1050BEE6}" type="presParOf" srcId="{23265ADA-B4B5-4D4A-B600-14B77BA0E935}" destId="{35AF2681-F92F-4061-97A3-58548910D7CB}" srcOrd="2" destOrd="0" presId="urn:microsoft.com/office/officeart/2005/8/layout/hProcess11"/>
    <dgm:cxn modelId="{0ACD9F50-6526-4420-991C-94FB6617ABFA}" type="presParOf" srcId="{E8AD350C-A2FE-4078-B0B2-13BB526246B1}" destId="{D06A1F1B-CF58-420B-823A-A5F5214106D0}" srcOrd="1" destOrd="0" presId="urn:microsoft.com/office/officeart/2005/8/layout/hProcess11"/>
    <dgm:cxn modelId="{F443516A-7AF3-438F-90E9-407DFF5B8FDB}" type="presParOf" srcId="{E8AD350C-A2FE-4078-B0B2-13BB526246B1}" destId="{92BB3461-97D8-4358-93BE-563E709A6F56}" srcOrd="2" destOrd="0" presId="urn:microsoft.com/office/officeart/2005/8/layout/hProcess11"/>
    <dgm:cxn modelId="{95B053BC-DBAD-4253-A0F6-B1F5C1C83432}" type="presParOf" srcId="{92BB3461-97D8-4358-93BE-563E709A6F56}" destId="{8C6E66C9-F59E-41EA-BA4B-EFF1E931DBF6}" srcOrd="0" destOrd="0" presId="urn:microsoft.com/office/officeart/2005/8/layout/hProcess11"/>
    <dgm:cxn modelId="{EC285948-995F-4AEE-BC0D-40DBAF9DE8BD}" type="presParOf" srcId="{92BB3461-97D8-4358-93BE-563E709A6F56}" destId="{1D176915-02EF-41E7-9706-BA844A057724}" srcOrd="1" destOrd="0" presId="urn:microsoft.com/office/officeart/2005/8/layout/hProcess11"/>
    <dgm:cxn modelId="{70E2908F-90BE-4F30-841B-5B2DCAB646E5}" type="presParOf" srcId="{92BB3461-97D8-4358-93BE-563E709A6F56}" destId="{E8D1A7D3-BF19-4D2C-BA20-DA220BD7D7B8}" srcOrd="2" destOrd="0" presId="urn:microsoft.com/office/officeart/2005/8/layout/hProcess11"/>
    <dgm:cxn modelId="{5BA2909E-0273-4D92-B10A-6528163C30F8}" type="presParOf" srcId="{E8AD350C-A2FE-4078-B0B2-13BB526246B1}" destId="{6DCA0F9E-3A3F-4C64-8C75-448C7300CAE6}" srcOrd="3" destOrd="0" presId="urn:microsoft.com/office/officeart/2005/8/layout/hProcess11"/>
    <dgm:cxn modelId="{93496BCF-EECE-423B-8D4B-C632FDB9895C}" type="presParOf" srcId="{E8AD350C-A2FE-4078-B0B2-13BB526246B1}" destId="{760F0A9A-A040-40F7-B34A-DE19AE357989}" srcOrd="4" destOrd="0" presId="urn:microsoft.com/office/officeart/2005/8/layout/hProcess11"/>
    <dgm:cxn modelId="{61F875F5-E413-4CB0-8F92-654462F118D2}" type="presParOf" srcId="{760F0A9A-A040-40F7-B34A-DE19AE357989}" destId="{2A1DA211-7ECB-4D40-B19B-BD094043C7CF}" srcOrd="0" destOrd="0" presId="urn:microsoft.com/office/officeart/2005/8/layout/hProcess11"/>
    <dgm:cxn modelId="{CB0EFCEE-6CF0-4A7B-8ABB-58EA7B5F82DF}" type="presParOf" srcId="{760F0A9A-A040-40F7-B34A-DE19AE357989}" destId="{5D8659B3-B6DC-40C7-A241-48D6F29A40A7}" srcOrd="1" destOrd="0" presId="urn:microsoft.com/office/officeart/2005/8/layout/hProcess11"/>
    <dgm:cxn modelId="{34E8BC13-207F-426D-A81A-C77E03FAC742}" type="presParOf" srcId="{760F0A9A-A040-40F7-B34A-DE19AE357989}" destId="{0774EA9F-C20C-479E-AB6E-07966089536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1C2F5-5A89-45BA-813A-B5EE79A32FBA}">
      <dsp:nvSpPr>
        <dsp:cNvPr id="0" name=""/>
        <dsp:cNvSpPr/>
      </dsp:nvSpPr>
      <dsp:spPr>
        <a:xfrm>
          <a:off x="0" y="1311939"/>
          <a:ext cx="11728412" cy="45408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E4DA2-A6A6-4B3C-B750-506122730670}">
      <dsp:nvSpPr>
        <dsp:cNvPr id="0" name=""/>
        <dsp:cNvSpPr/>
      </dsp:nvSpPr>
      <dsp:spPr>
        <a:xfrm>
          <a:off x="54444" y="322139"/>
          <a:ext cx="3401697" cy="123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 dirty="0"/>
            <a:t>10-100 </a:t>
          </a:r>
          <a:r>
            <a:rPr lang="en-CA" sz="3000" kern="1200" dirty="0" err="1"/>
            <a:t>mJ</a:t>
          </a:r>
          <a:endParaRPr lang="en-CA" sz="3000" kern="1200" dirty="0"/>
        </a:p>
      </dsp:txBody>
      <dsp:txXfrm>
        <a:off x="54444" y="322139"/>
        <a:ext cx="3401697" cy="1231186"/>
      </dsp:txXfrm>
    </dsp:sp>
    <dsp:sp modelId="{F876FD12-B312-45EB-B5C4-3C6E9F8BE95E}">
      <dsp:nvSpPr>
        <dsp:cNvPr id="0" name=""/>
        <dsp:cNvSpPr/>
      </dsp:nvSpPr>
      <dsp:spPr>
        <a:xfrm>
          <a:off x="1552104" y="1385084"/>
          <a:ext cx="307796" cy="307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E66C9-F59E-41EA-BA4B-EFF1E931DBF6}">
      <dsp:nvSpPr>
        <dsp:cNvPr id="0" name=""/>
        <dsp:cNvSpPr/>
      </dsp:nvSpPr>
      <dsp:spPr>
        <a:xfrm>
          <a:off x="3634544" y="1565752"/>
          <a:ext cx="3363020" cy="452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 dirty="0"/>
            <a:t>1-4 J</a:t>
          </a:r>
        </a:p>
      </dsp:txBody>
      <dsp:txXfrm>
        <a:off x="3634544" y="1565752"/>
        <a:ext cx="3363020" cy="452153"/>
      </dsp:txXfrm>
    </dsp:sp>
    <dsp:sp modelId="{1D176915-02EF-41E7-9706-BA844A057724}">
      <dsp:nvSpPr>
        <dsp:cNvPr id="0" name=""/>
        <dsp:cNvSpPr/>
      </dsp:nvSpPr>
      <dsp:spPr>
        <a:xfrm>
          <a:off x="5162140" y="1384715"/>
          <a:ext cx="307796" cy="307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DA211-7ECB-4D40-B19B-BD094043C7CF}">
      <dsp:nvSpPr>
        <dsp:cNvPr id="0" name=""/>
        <dsp:cNvSpPr/>
      </dsp:nvSpPr>
      <dsp:spPr>
        <a:xfrm>
          <a:off x="7126812" y="352217"/>
          <a:ext cx="3401697" cy="123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 dirty="0"/>
            <a:t>≥50 J</a:t>
          </a:r>
        </a:p>
      </dsp:txBody>
      <dsp:txXfrm>
        <a:off x="7126812" y="352217"/>
        <a:ext cx="3401697" cy="1231186"/>
      </dsp:txXfrm>
    </dsp:sp>
    <dsp:sp modelId="{5D8659B3-B6DC-40C7-A241-48D6F29A40A7}">
      <dsp:nvSpPr>
        <dsp:cNvPr id="0" name=""/>
        <dsp:cNvSpPr/>
      </dsp:nvSpPr>
      <dsp:spPr>
        <a:xfrm>
          <a:off x="8695669" y="1385084"/>
          <a:ext cx="307796" cy="307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34CBD-8CEE-4B73-9749-DF68B23FA93B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ADBC7-4CDD-4B5D-9B26-8BCEFBEF0B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265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ADBC7-4CDD-4B5D-9B26-8BCEFBEF0BF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84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7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F95D4-6EC1-4CEC-A9AD-0BAB34E0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6" y="274653"/>
            <a:ext cx="2497291" cy="59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24B6A-42B5-4570-8D66-42C2A28A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84917"/>
            <a:ext cx="7698131" cy="773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73E86-EEBC-6592-0C6D-846B071A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53827" y="123092"/>
            <a:ext cx="898559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70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11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285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69E11C-069F-E941-2A9B-67243FA838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0953827" y="123092"/>
            <a:ext cx="898559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7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A83E7-8B7C-401B-B134-5B6A91C5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642" y="6252538"/>
            <a:ext cx="468717" cy="5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9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779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601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815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206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62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4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22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6FF1E-BF9D-40E6-AD08-F51D6FBC5F7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5A1A7-4F23-467B-9FAD-E47269FB0875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99393-28A2-4DE9-95F9-B31A0EBEEA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" y="6084917"/>
            <a:ext cx="7698131" cy="7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2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7.jp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jp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jp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7.jpg"/><Relationship Id="rId5" Type="http://schemas.openxmlformats.org/officeDocument/2006/relationships/image" Target="../media/image23.jp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jpg"/><Relationship Id="rId5" Type="http://schemas.openxmlformats.org/officeDocument/2006/relationships/image" Target="../media/image23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jpg"/><Relationship Id="rId5" Type="http://schemas.openxmlformats.org/officeDocument/2006/relationships/image" Target="../media/image26.jp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25.jp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F3C3-C402-0F29-453D-DFBF7D42D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Initiation Dynamics of Rotating Detonation Engines using 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4</a:t>
            </a:r>
            <a:r>
              <a:rPr lang="en-US" dirty="0"/>
              <a:t>-O</a:t>
            </a:r>
            <a:r>
              <a:rPr lang="en-US" baseline="-25000" dirty="0"/>
              <a:t>2</a:t>
            </a:r>
            <a:r>
              <a:rPr lang="en-US" dirty="0"/>
              <a:t> Mixtures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81B65-D2C0-3217-1310-EFBD31B554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CA" dirty="0"/>
              <a:t>S.F. Connolly-Boutin</a:t>
            </a:r>
            <a:r>
              <a:rPr lang="en-CA" baseline="30000" dirty="0"/>
              <a:t>1</a:t>
            </a:r>
            <a:r>
              <a:rPr lang="en-CA" dirty="0"/>
              <a:t>, M. Ghali</a:t>
            </a:r>
            <a:r>
              <a:rPr lang="en-CA" baseline="30000" dirty="0"/>
              <a:t>2</a:t>
            </a:r>
            <a:r>
              <a:rPr lang="en-CA" dirty="0"/>
              <a:t>, R. Gilot</a:t>
            </a:r>
            <a:r>
              <a:rPr lang="en-CA" baseline="30000" dirty="0"/>
              <a:t>2</a:t>
            </a:r>
            <a:r>
              <a:rPr lang="en-CA" dirty="0"/>
              <a:t>, J. Loiseau</a:t>
            </a:r>
            <a:r>
              <a:rPr lang="en-CA" baseline="30000" dirty="0"/>
              <a:t>3</a:t>
            </a:r>
            <a:r>
              <a:rPr lang="en-CA" dirty="0"/>
              <a:t>, A. Higgins</a:t>
            </a:r>
            <a:r>
              <a:rPr lang="en-CA" baseline="30000" dirty="0"/>
              <a:t>2</a:t>
            </a:r>
            <a:r>
              <a:rPr lang="en-CA" dirty="0"/>
              <a:t>, C.B. Kiyanda</a:t>
            </a:r>
            <a:r>
              <a:rPr lang="en-CA" baseline="30000" dirty="0"/>
              <a:t>1</a:t>
            </a:r>
          </a:p>
          <a:p>
            <a:endParaRPr lang="en-CA" baseline="30000" dirty="0"/>
          </a:p>
          <a:p>
            <a:endParaRPr lang="en-CA" baseline="30000" dirty="0"/>
          </a:p>
          <a:p>
            <a:r>
              <a:rPr lang="en-CA" baseline="30000" dirty="0"/>
              <a:t>1 </a:t>
            </a:r>
            <a:r>
              <a:rPr lang="en-CA" dirty="0"/>
              <a:t>Dept. of Mechanical, Industrial and Aerospace Engineering, Concordia</a:t>
            </a:r>
            <a:r>
              <a:rPr lang="en-CA" baseline="30000" dirty="0"/>
              <a:t> </a:t>
            </a:r>
            <a:r>
              <a:rPr lang="en-CA" dirty="0"/>
              <a:t>University, Montreal, Canada </a:t>
            </a:r>
          </a:p>
          <a:p>
            <a:r>
              <a:rPr lang="en-CA" baseline="30000" dirty="0"/>
              <a:t>2 </a:t>
            </a:r>
            <a:r>
              <a:rPr lang="en-CA" dirty="0"/>
              <a:t>Dept. of Mechanical Engineering, McGill University, Montreal, Canada</a:t>
            </a:r>
          </a:p>
          <a:p>
            <a:r>
              <a:rPr lang="en-CA" baseline="30000" dirty="0"/>
              <a:t>3 </a:t>
            </a:r>
            <a:r>
              <a:rPr lang="en-CA" dirty="0"/>
              <a:t>Dept. of Chemistry and Chemical Engineering, Royal Military College, Kingston, Canada</a:t>
            </a:r>
            <a:endParaRPr lang="en-CA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4C268-FAC7-0A70-929E-659A771311BC}"/>
              </a:ext>
            </a:extLst>
          </p:cNvPr>
          <p:cNvSpPr txBox="1"/>
          <p:nvPr/>
        </p:nvSpPr>
        <p:spPr>
          <a:xfrm>
            <a:off x="7464090" y="199292"/>
            <a:ext cx="34726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12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28</a:t>
            </a:r>
            <a:r>
              <a:rPr lang="en-US" sz="1200" b="0" i="0" u="none" strike="noStrike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International Colloquium on the Dynamics of Explosions and Reactive Systems</a:t>
            </a:r>
            <a:endParaRPr lang="en-US" sz="1600" b="0" i="0" u="none" strike="noStrike" dirty="0">
              <a:solidFill>
                <a:prstClr val="black"/>
              </a:solidFill>
              <a:latin typeface="Linux Libertine G" panose="02000503000000000000" pitchFamily="2" charset="0"/>
            </a:endParaRPr>
          </a:p>
          <a:p>
            <a:pPr marR="0" algn="l" rtl="0"/>
            <a:r>
              <a:rPr lang="en-CA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University of Naples Federico II. Napoli, Italy</a:t>
            </a:r>
            <a:endParaRPr lang="en-CA" sz="1600" b="0" i="0" u="none" strike="noStrike" baseline="0" dirty="0">
              <a:solidFill>
                <a:prstClr val="black"/>
              </a:solidFill>
              <a:latin typeface="Linux Libertine G" panose="02000503000000000000" pitchFamily="2" charset="0"/>
            </a:endParaRPr>
          </a:p>
          <a:p>
            <a:pPr marR="0" algn="l" rtl="0"/>
            <a:r>
              <a:rPr lang="en-CA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June 19</a:t>
            </a:r>
            <a:r>
              <a:rPr lang="en-CA" sz="1200" b="0" i="0" u="none" strike="noStrike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CA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– 24</a:t>
            </a:r>
            <a:r>
              <a:rPr lang="en-CA" sz="1200" b="0" i="0" u="none" strike="noStrike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CA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CA" sz="1600" b="0" i="0" u="none" strike="noStrike" baseline="0" dirty="0">
              <a:solidFill>
                <a:prstClr val="black"/>
              </a:solidFill>
              <a:latin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4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DAA2-9711-49B4-AFDB-7B50B369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Engine Configurations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4D76D-E3D5-41E2-8272-52F2DDFA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479" y="365125"/>
            <a:ext cx="4381005" cy="3236626"/>
          </a:xfrm>
          <a:prstGeom prst="rect">
            <a:avLst/>
          </a:prstGeom>
        </p:spPr>
      </p:pic>
      <p:pic>
        <p:nvPicPr>
          <p:cNvPr id="7" name="Picture 6" descr="A picture containing building, dirty&#10;&#10;Description automatically generated">
            <a:extLst>
              <a:ext uri="{FF2B5EF4-FFF2-40B4-BE49-F238E27FC236}">
                <a16:creationId xmlns:a16="http://schemas.microsoft.com/office/drawing/2014/main" id="{3764F0A9-B7FF-4C05-8062-C32AA7B6E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9104"/>
          <a:stretch/>
        </p:blipFill>
        <p:spPr>
          <a:xfrm rot="5400000" flipV="1">
            <a:off x="8985130" y="3248130"/>
            <a:ext cx="2548219" cy="3255461"/>
          </a:xfrm>
          <a:prstGeom prst="rect">
            <a:avLst/>
          </a:prstGeom>
        </p:spPr>
      </p:pic>
      <p:pic>
        <p:nvPicPr>
          <p:cNvPr id="9" name="Picture 8" descr="A picture containing ground, dirty, gear&#10;&#10;Description automatically generated">
            <a:extLst>
              <a:ext uri="{FF2B5EF4-FFF2-40B4-BE49-F238E27FC236}">
                <a16:creationId xmlns:a16="http://schemas.microsoft.com/office/drawing/2014/main" id="{9E5FE344-4E54-4FEF-83F2-4BA64BC71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7" r="22569"/>
          <a:stretch/>
        </p:blipFill>
        <p:spPr>
          <a:xfrm rot="5400000">
            <a:off x="5788769" y="3284460"/>
            <a:ext cx="2525448" cy="316003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7F01F9-1E90-4B6A-8A46-D9538E4620EB}"/>
              </a:ext>
            </a:extLst>
          </p:cNvPr>
          <p:cNvSpPr txBox="1">
            <a:spLocks/>
          </p:cNvSpPr>
          <p:nvPr/>
        </p:nvSpPr>
        <p:spPr>
          <a:xfrm>
            <a:off x="481918" y="1798631"/>
            <a:ext cx="506107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Non-premixed, Axial + Radial with standoff</a:t>
            </a:r>
          </a:p>
          <a:p>
            <a:endParaRPr lang="en-CA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CA" b="1" dirty="0"/>
              <a:t>Non-premixed, Axial + Radial impinging jets (“rook”)</a:t>
            </a:r>
          </a:p>
        </p:txBody>
      </p:sp>
    </p:spTree>
    <p:extLst>
      <p:ext uri="{BB962C8B-B14F-4D97-AF65-F5344CB8AC3E}">
        <p14:creationId xmlns:p14="http://schemas.microsoft.com/office/powerpoint/2010/main" val="214390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93BC-70A3-E40D-6C15-A68B232B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Ignition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C582D-AF74-830E-B881-0D47808C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1" r="10431"/>
          <a:stretch/>
        </p:blipFill>
        <p:spPr>
          <a:xfrm>
            <a:off x="1035165" y="3991616"/>
            <a:ext cx="1933074" cy="1514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7E065-4857-C022-6CE9-625213700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r="4765"/>
          <a:stretch/>
        </p:blipFill>
        <p:spPr>
          <a:xfrm>
            <a:off x="4540972" y="1883566"/>
            <a:ext cx="2042926" cy="1514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61363-56F1-67CD-B6C0-71E64650A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r="63641" b="14062"/>
          <a:stretch/>
        </p:blipFill>
        <p:spPr>
          <a:xfrm>
            <a:off x="4946938" y="4459831"/>
            <a:ext cx="1230991" cy="15148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6C00C0-1F3C-B6CB-A4E5-8F5886251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9705416"/>
              </p:ext>
            </p:extLst>
          </p:nvPr>
        </p:nvGraphicFramePr>
        <p:xfrm>
          <a:off x="246396" y="2217569"/>
          <a:ext cx="11728412" cy="3077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BB1475-E225-AD2B-8D6B-EB60BB0A50D9}"/>
              </a:ext>
            </a:extLst>
          </p:cNvPr>
          <p:cNvSpPr txBox="1"/>
          <p:nvPr/>
        </p:nvSpPr>
        <p:spPr>
          <a:xfrm>
            <a:off x="1092703" y="5562218"/>
            <a:ext cx="1817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Automotive/Coil-based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85775-2820-3101-3627-AE1105DC2CCF}"/>
              </a:ext>
            </a:extLst>
          </p:cNvPr>
          <p:cNvSpPr txBox="1"/>
          <p:nvPr/>
        </p:nvSpPr>
        <p:spPr>
          <a:xfrm>
            <a:off x="5211216" y="1492832"/>
            <a:ext cx="7024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Electric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52FB8-960D-D480-CBA7-B3AB565D289C}"/>
              </a:ext>
            </a:extLst>
          </p:cNvPr>
          <p:cNvSpPr txBox="1"/>
          <p:nvPr/>
        </p:nvSpPr>
        <p:spPr>
          <a:xfrm>
            <a:off x="5037289" y="5824678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Non-Electric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380D60-263D-4914-DE20-8A852BB123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5" t="3894" r="23025"/>
          <a:stretch/>
        </p:blipFill>
        <p:spPr>
          <a:xfrm>
            <a:off x="7992229" y="3991616"/>
            <a:ext cx="2168278" cy="2296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D24EF-EFAF-5AE8-79E2-EFAE01B1C70F}"/>
              </a:ext>
            </a:extLst>
          </p:cNvPr>
          <p:cNvSpPr txBox="1"/>
          <p:nvPr/>
        </p:nvSpPr>
        <p:spPr>
          <a:xfrm>
            <a:off x="8245275" y="6342834"/>
            <a:ext cx="16621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Capacitive discharge</a:t>
            </a:r>
          </a:p>
        </p:txBody>
      </p:sp>
    </p:spTree>
    <p:extLst>
      <p:ext uri="{BB962C8B-B14F-4D97-AF65-F5344CB8AC3E}">
        <p14:creationId xmlns:p14="http://schemas.microsoft.com/office/powerpoint/2010/main" val="155440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18A1-CF4C-EBBC-861D-F3B48656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High-Energy Non-Electric Ignition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EEBC-32A3-7FBC-97EF-A84646A2E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Non-electric PTA-based ignition system</a:t>
            </a:r>
          </a:p>
          <a:p>
            <a:r>
              <a:rPr lang="en-CA" dirty="0"/>
              <a:t>Ignition energy </a:t>
            </a:r>
            <a:r>
              <a:rPr lang="en-US" dirty="0"/>
              <a:t>~1-4 J</a:t>
            </a:r>
            <a:endParaRPr lang="en-CA" dirty="0"/>
          </a:p>
        </p:txBody>
      </p:sp>
      <p:pic>
        <p:nvPicPr>
          <p:cNvPr id="4" name="S0003">
            <a:hlinkClick r:id="" action="ppaction://media"/>
            <a:extLst>
              <a:ext uri="{FF2B5EF4-FFF2-40B4-BE49-F238E27FC236}">
                <a16:creationId xmlns:a16="http://schemas.microsoft.com/office/drawing/2014/main" id="{AFF107B0-0448-BAF2-8ED9-923A23A5D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6493" r="3615"/>
          <a:stretch/>
        </p:blipFill>
        <p:spPr>
          <a:xfrm>
            <a:off x="7870943" y="2828947"/>
            <a:ext cx="4321057" cy="2710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490E5-3DF4-420A-B547-129B6311ED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r="63641" b="14062"/>
          <a:stretch/>
        </p:blipFill>
        <p:spPr>
          <a:xfrm>
            <a:off x="300554" y="3147575"/>
            <a:ext cx="2043648" cy="2514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C39D3-5F20-4927-9537-05172DD03CE4}"/>
              </a:ext>
            </a:extLst>
          </p:cNvPr>
          <p:cNvSpPr txBox="1"/>
          <p:nvPr/>
        </p:nvSpPr>
        <p:spPr>
          <a:xfrm>
            <a:off x="608881" y="5539429"/>
            <a:ext cx="1426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 Dyno Nobel</a:t>
            </a:r>
            <a:endParaRPr lang="en-CA" sz="1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E02742-7E82-D697-5C9E-24AF1CC28E38}"/>
              </a:ext>
            </a:extLst>
          </p:cNvPr>
          <p:cNvSpPr/>
          <p:nvPr/>
        </p:nvSpPr>
        <p:spPr>
          <a:xfrm rot="8387617">
            <a:off x="1231012" y="4921917"/>
            <a:ext cx="1368863" cy="138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A87EE-13E9-12D1-418A-DA390C522037}"/>
              </a:ext>
            </a:extLst>
          </p:cNvPr>
          <p:cNvSpPr txBox="1"/>
          <p:nvPr/>
        </p:nvSpPr>
        <p:spPr>
          <a:xfrm>
            <a:off x="2403379" y="4107651"/>
            <a:ext cx="13438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Initiated via shotgun primer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624A8-87FC-2456-6E26-8A7C9FC7F6EF}"/>
              </a:ext>
            </a:extLst>
          </p:cNvPr>
          <p:cNvSpPr txBox="1"/>
          <p:nvPr/>
        </p:nvSpPr>
        <p:spPr>
          <a:xfrm>
            <a:off x="4178099" y="5539429"/>
            <a:ext cx="320012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Adapted from </a:t>
            </a:r>
            <a:r>
              <a:rPr lang="en-CA" dirty="0" err="1"/>
              <a:t>Samuelraj</a:t>
            </a:r>
            <a:r>
              <a:rPr lang="en-CA" dirty="0"/>
              <a:t> et al. 2013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F51B6C8-A2D2-C09B-78FC-8C7D4154AE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34960" r="12115" b="44393"/>
          <a:stretch/>
        </p:blipFill>
        <p:spPr>
          <a:xfrm>
            <a:off x="3796649" y="3898820"/>
            <a:ext cx="3825289" cy="597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E64163-510D-D2CB-7AAC-C68081AD40B2}"/>
              </a:ext>
            </a:extLst>
          </p:cNvPr>
          <p:cNvSpPr txBox="1"/>
          <p:nvPr/>
        </p:nvSpPr>
        <p:spPr>
          <a:xfrm>
            <a:off x="9212116" y="5558114"/>
            <a:ext cx="174412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Non-electric ignition</a:t>
            </a:r>
          </a:p>
        </p:txBody>
      </p:sp>
    </p:spTree>
    <p:extLst>
      <p:ext uri="{BB962C8B-B14F-4D97-AF65-F5344CB8AC3E}">
        <p14:creationId xmlns:p14="http://schemas.microsoft.com/office/powerpoint/2010/main" val="29641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18A1-CF4C-EBBC-861D-F3B48656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High-Energy Electric Ignition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EEBC-32A3-7FBC-97EF-A84646A2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184"/>
            <a:ext cx="10515600" cy="4351339"/>
          </a:xfrm>
        </p:spPr>
        <p:txBody>
          <a:bodyPr/>
          <a:lstStyle/>
          <a:p>
            <a:r>
              <a:rPr lang="en-CA" dirty="0"/>
              <a:t>Spark gap-based ignition system</a:t>
            </a:r>
          </a:p>
          <a:p>
            <a:r>
              <a:rPr lang="en-CA" dirty="0"/>
              <a:t>Spark energy </a:t>
            </a:r>
            <a:r>
              <a:rPr lang="en-US" dirty="0"/>
              <a:t>~1 J (up to 4 J)</a:t>
            </a:r>
            <a:endParaRPr lang="en-CA" dirty="0"/>
          </a:p>
        </p:txBody>
      </p:sp>
      <p:pic>
        <p:nvPicPr>
          <p:cNvPr id="4" name="clapping">
            <a:hlinkClick r:id="" action="ppaction://media"/>
            <a:extLst>
              <a:ext uri="{FF2B5EF4-FFF2-40B4-BE49-F238E27FC236}">
                <a16:creationId xmlns:a16="http://schemas.microsoft.com/office/drawing/2014/main" id="{3DBC7FE3-F423-9B3A-A29D-39B4B95B2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1594"/>
          <a:stretch/>
        </p:blipFill>
        <p:spPr>
          <a:xfrm>
            <a:off x="7008850" y="2840039"/>
            <a:ext cx="4038600" cy="3336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F2C3E-D22D-43CF-8764-B6FA052F7E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r="3700"/>
          <a:stretch/>
        </p:blipFill>
        <p:spPr>
          <a:xfrm>
            <a:off x="1188164" y="3047167"/>
            <a:ext cx="4385835" cy="31077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14C4773-2240-D58E-F6DD-69F4F3DEEFF6}"/>
              </a:ext>
            </a:extLst>
          </p:cNvPr>
          <p:cNvSpPr/>
          <p:nvPr/>
        </p:nvSpPr>
        <p:spPr>
          <a:xfrm rot="6909572">
            <a:off x="3158647" y="3491785"/>
            <a:ext cx="1368863" cy="138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4915A-5906-A49C-9012-5C6E11ED785E}"/>
              </a:ext>
            </a:extLst>
          </p:cNvPr>
          <p:cNvSpPr txBox="1"/>
          <p:nvPr/>
        </p:nvSpPr>
        <p:spPr>
          <a:xfrm>
            <a:off x="4073140" y="2331586"/>
            <a:ext cx="13438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High voltage power supply module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15928D-E901-CB35-9F27-9CB70A3D113D}"/>
              </a:ext>
            </a:extLst>
          </p:cNvPr>
          <p:cNvSpPr/>
          <p:nvPr/>
        </p:nvSpPr>
        <p:spPr>
          <a:xfrm rot="1778739">
            <a:off x="855647" y="4602868"/>
            <a:ext cx="1368863" cy="138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B9F9F-3270-2955-6A61-31F16A69B99C}"/>
              </a:ext>
            </a:extLst>
          </p:cNvPr>
          <p:cNvSpPr txBox="1"/>
          <p:nvPr/>
        </p:nvSpPr>
        <p:spPr>
          <a:xfrm>
            <a:off x="196200" y="4063303"/>
            <a:ext cx="13438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Battery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FFC349A-3C64-8035-A512-2B345EC3926F}"/>
              </a:ext>
            </a:extLst>
          </p:cNvPr>
          <p:cNvSpPr/>
          <p:nvPr/>
        </p:nvSpPr>
        <p:spPr>
          <a:xfrm rot="8058227">
            <a:off x="4457208" y="3268930"/>
            <a:ext cx="1368863" cy="138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EF39C-20AE-3A24-0359-DA32CE92DA79}"/>
              </a:ext>
            </a:extLst>
          </p:cNvPr>
          <p:cNvSpPr txBox="1"/>
          <p:nvPr/>
        </p:nvSpPr>
        <p:spPr>
          <a:xfrm>
            <a:off x="5513004" y="2499988"/>
            <a:ext cx="13438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xx µF Capacitor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A2588B-E983-5973-205B-FDC17F44B35E}"/>
              </a:ext>
            </a:extLst>
          </p:cNvPr>
          <p:cNvSpPr/>
          <p:nvPr/>
        </p:nvSpPr>
        <p:spPr>
          <a:xfrm rot="9298726">
            <a:off x="4184394" y="4474369"/>
            <a:ext cx="1693738" cy="163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C5EF7-8A1C-F6B3-688F-5313D4B14F91}"/>
              </a:ext>
            </a:extLst>
          </p:cNvPr>
          <p:cNvSpPr txBox="1"/>
          <p:nvPr/>
        </p:nvSpPr>
        <p:spPr>
          <a:xfrm>
            <a:off x="5749094" y="3973960"/>
            <a:ext cx="13438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Spark gap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A0293-47E7-31DA-0CD1-DB07CC924A3D}"/>
              </a:ext>
            </a:extLst>
          </p:cNvPr>
          <p:cNvSpPr txBox="1"/>
          <p:nvPr/>
        </p:nvSpPr>
        <p:spPr>
          <a:xfrm>
            <a:off x="2462742" y="6133626"/>
            <a:ext cx="2052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Low-energy ignition circuit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1AB3B-642B-BBB0-FCAC-F59EAE9403E6}"/>
              </a:ext>
            </a:extLst>
          </p:cNvPr>
          <p:cNvSpPr txBox="1"/>
          <p:nvPr/>
        </p:nvSpPr>
        <p:spPr>
          <a:xfrm>
            <a:off x="8209239" y="6160593"/>
            <a:ext cx="16378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High energy ignition</a:t>
            </a:r>
          </a:p>
        </p:txBody>
      </p:sp>
    </p:spTree>
    <p:extLst>
      <p:ext uri="{BB962C8B-B14F-4D97-AF65-F5344CB8AC3E}">
        <p14:creationId xmlns:p14="http://schemas.microsoft.com/office/powerpoint/2010/main" val="1880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18A1-CF4C-EBBC-861D-F3B48656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Low-Energy Ignition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EEBC-32A3-7FBC-97EF-A84646A2E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Automotive ignition system</a:t>
            </a:r>
          </a:p>
          <a:p>
            <a:r>
              <a:rPr lang="en-CA" dirty="0"/>
              <a:t>Spark energy </a:t>
            </a:r>
            <a:r>
              <a:rPr lang="en-US" dirty="0"/>
              <a:t>~100 </a:t>
            </a:r>
            <a:r>
              <a:rPr lang="en-US" dirty="0" err="1"/>
              <a:t>mJ</a:t>
            </a:r>
            <a:endParaRPr lang="en-CA" dirty="0"/>
          </a:p>
        </p:txBody>
      </p:sp>
      <p:pic>
        <p:nvPicPr>
          <p:cNvPr id="6" name="singlewave">
            <a:hlinkClick r:id="" action="ppaction://media"/>
            <a:extLst>
              <a:ext uri="{FF2B5EF4-FFF2-40B4-BE49-F238E27FC236}">
                <a16:creationId xmlns:a16="http://schemas.microsoft.com/office/drawing/2014/main" id="{2D25A87D-A352-8C72-4639-E9B292893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007"/>
          <a:stretch/>
        </p:blipFill>
        <p:spPr>
          <a:xfrm>
            <a:off x="6645362" y="2636162"/>
            <a:ext cx="4516661" cy="333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A27A5-8A8D-4488-A18C-06E692432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6" y="3429000"/>
            <a:ext cx="4516661" cy="254062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B1B3587-4DE5-640C-13A2-97891CA8420C}"/>
              </a:ext>
            </a:extLst>
          </p:cNvPr>
          <p:cNvSpPr/>
          <p:nvPr/>
        </p:nvSpPr>
        <p:spPr>
          <a:xfrm rot="8646720">
            <a:off x="3693565" y="3268467"/>
            <a:ext cx="1368863" cy="138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D3E1-2A89-4F65-3ADD-3BF5FEB77309}"/>
              </a:ext>
            </a:extLst>
          </p:cNvPr>
          <p:cNvSpPr txBox="1"/>
          <p:nvPr/>
        </p:nvSpPr>
        <p:spPr>
          <a:xfrm>
            <a:off x="4865281" y="2662932"/>
            <a:ext cx="14654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Automotive spark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357F08-FBAD-BA49-AB24-6DDD76BBC7CA}"/>
              </a:ext>
            </a:extLst>
          </p:cNvPr>
          <p:cNvSpPr/>
          <p:nvPr/>
        </p:nvSpPr>
        <p:spPr>
          <a:xfrm rot="4009429">
            <a:off x="2214549" y="3925598"/>
            <a:ext cx="1476251" cy="133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F3056-57E3-0EDC-48F1-FDDED2EA1073}"/>
              </a:ext>
            </a:extLst>
          </p:cNvPr>
          <p:cNvSpPr txBox="1"/>
          <p:nvPr/>
        </p:nvSpPr>
        <p:spPr>
          <a:xfrm>
            <a:off x="1868477" y="2962897"/>
            <a:ext cx="14360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Single cycle timer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2C3A41-9530-7FC0-D5CF-364B32FC5B62}"/>
              </a:ext>
            </a:extLst>
          </p:cNvPr>
          <p:cNvSpPr txBox="1"/>
          <p:nvPr/>
        </p:nvSpPr>
        <p:spPr>
          <a:xfrm>
            <a:off x="2404059" y="5959893"/>
            <a:ext cx="2052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Low-energy ignition circuit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2AAC5-1ACC-408A-E9FD-EBF466ED1818}"/>
              </a:ext>
            </a:extLst>
          </p:cNvPr>
          <p:cNvSpPr txBox="1"/>
          <p:nvPr/>
        </p:nvSpPr>
        <p:spPr>
          <a:xfrm>
            <a:off x="8121202" y="5959893"/>
            <a:ext cx="15649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Low energy ignition</a:t>
            </a:r>
          </a:p>
        </p:txBody>
      </p:sp>
    </p:spTree>
    <p:extLst>
      <p:ext uri="{BB962C8B-B14F-4D97-AF65-F5344CB8AC3E}">
        <p14:creationId xmlns:p14="http://schemas.microsoft.com/office/powerpoint/2010/main" val="15107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E1F3F-C777-FE3D-E39D-3B3B7DFC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Non-Electric Ignition Behaviour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9FCE17-3154-45C6-82A8-5F2767E94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9603"/>
            <a:ext cx="6137522" cy="4737361"/>
          </a:xfrm>
        </p:spPr>
        <p:txBody>
          <a:bodyPr/>
          <a:lstStyle/>
          <a:p>
            <a:r>
              <a:rPr lang="en-US" dirty="0"/>
              <a:t>RDE </a:t>
            </a:r>
            <a:r>
              <a:rPr lang="en-US" dirty="0" err="1"/>
              <a:t>behaviour</a:t>
            </a:r>
            <a:r>
              <a:rPr lang="en-US" dirty="0"/>
              <a:t> sustained</a:t>
            </a:r>
          </a:p>
          <a:p>
            <a:r>
              <a:rPr lang="en-US" dirty="0"/>
              <a:t>No discernable DDT: nearly direct initiation</a:t>
            </a:r>
          </a:p>
          <a:p>
            <a:r>
              <a:rPr lang="en-US" dirty="0"/>
              <a:t>3 wave mode with changes in rotational direction</a:t>
            </a:r>
          </a:p>
        </p:txBody>
      </p:sp>
      <p:pic>
        <p:nvPicPr>
          <p:cNvPr id="16" name="S0002">
            <a:hlinkClick r:id="" action="ppaction://media"/>
            <a:extLst>
              <a:ext uri="{FF2B5EF4-FFF2-40B4-BE49-F238E27FC236}">
                <a16:creationId xmlns:a16="http://schemas.microsoft.com/office/drawing/2014/main" id="{56DB1607-80EC-9205-D768-BA7D736E341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0662" y="2503747"/>
            <a:ext cx="5181600" cy="2914650"/>
          </a:xfrm>
        </p:spPr>
      </p:pic>
      <p:pic>
        <p:nvPicPr>
          <p:cNvPr id="17" name="Picture 16" descr="A picture containing building, dirty&#10;&#10;Description automatically generated">
            <a:extLst>
              <a:ext uri="{FF2B5EF4-FFF2-40B4-BE49-F238E27FC236}">
                <a16:creationId xmlns:a16="http://schemas.microsoft.com/office/drawing/2014/main" id="{7BF425FF-8427-05E8-65BB-7CB13B141E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9104"/>
          <a:stretch/>
        </p:blipFill>
        <p:spPr>
          <a:xfrm rot="5400000" flipV="1">
            <a:off x="3580109" y="3468084"/>
            <a:ext cx="2092662" cy="2673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D45323-DA2F-E10D-FA36-AA13CFA12CEB}"/>
              </a:ext>
            </a:extLst>
          </p:cNvPr>
          <p:cNvSpPr txBox="1"/>
          <p:nvPr/>
        </p:nvSpPr>
        <p:spPr>
          <a:xfrm>
            <a:off x="3906961" y="5939812"/>
            <a:ext cx="16864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Rook-style plug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00255-1068-2905-FC65-A1CFCA114E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r="63641" b="14062"/>
          <a:stretch/>
        </p:blipFill>
        <p:spPr>
          <a:xfrm>
            <a:off x="1119516" y="4001294"/>
            <a:ext cx="1460130" cy="17968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F16EF2-A3A4-CDD3-718C-A6E8318A733C}"/>
              </a:ext>
            </a:extLst>
          </p:cNvPr>
          <p:cNvSpPr txBox="1"/>
          <p:nvPr/>
        </p:nvSpPr>
        <p:spPr>
          <a:xfrm>
            <a:off x="912107" y="5799320"/>
            <a:ext cx="16864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Nonelectric initiator</a:t>
            </a:r>
          </a:p>
        </p:txBody>
      </p:sp>
    </p:spTree>
    <p:extLst>
      <p:ext uri="{BB962C8B-B14F-4D97-AF65-F5344CB8AC3E}">
        <p14:creationId xmlns:p14="http://schemas.microsoft.com/office/powerpoint/2010/main" val="319177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E1F3F-C777-FE3D-E39D-3B3B7DFC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223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Non-Electric Ignition Behaviour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3B25DC-DCBD-800F-2A18-6D5B632DF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5819" cy="4351339"/>
          </a:xfrm>
        </p:spPr>
        <p:txBody>
          <a:bodyPr/>
          <a:lstStyle/>
          <a:p>
            <a:r>
              <a:rPr lang="en-US" dirty="0"/>
              <a:t>Ignition not captured, but a long DDT even occurs.</a:t>
            </a:r>
          </a:p>
          <a:p>
            <a:r>
              <a:rPr lang="en-US" dirty="0"/>
              <a:t>High energy ignition leading to clapping mode.</a:t>
            </a:r>
          </a:p>
        </p:txBody>
      </p:sp>
      <p:pic>
        <p:nvPicPr>
          <p:cNvPr id="6" name="S0001">
            <a:hlinkClick r:id="" action="ppaction://media"/>
            <a:extLst>
              <a:ext uri="{FF2B5EF4-FFF2-40B4-BE49-F238E27FC236}">
                <a16:creationId xmlns:a16="http://schemas.microsoft.com/office/drawing/2014/main" id="{B7577082-ADE7-A51A-231B-8119E460C78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4009" y="2301161"/>
            <a:ext cx="5181600" cy="2914650"/>
          </a:xfrm>
          <a:noFill/>
        </p:spPr>
      </p:pic>
      <p:pic>
        <p:nvPicPr>
          <p:cNvPr id="5" name="Picture 4" descr="A picture containing building, dirty&#10;&#10;Description automatically generated">
            <a:extLst>
              <a:ext uri="{FF2B5EF4-FFF2-40B4-BE49-F238E27FC236}">
                <a16:creationId xmlns:a16="http://schemas.microsoft.com/office/drawing/2014/main" id="{8D4258DD-BDC7-AEB7-E881-FF31F11D70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9104"/>
          <a:stretch/>
        </p:blipFill>
        <p:spPr>
          <a:xfrm rot="5400000" flipV="1">
            <a:off x="3580109" y="3468084"/>
            <a:ext cx="2092662" cy="267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D64EDA-B60E-A4F8-AE27-8EB0438EC182}"/>
              </a:ext>
            </a:extLst>
          </p:cNvPr>
          <p:cNvSpPr txBox="1"/>
          <p:nvPr/>
        </p:nvSpPr>
        <p:spPr>
          <a:xfrm>
            <a:off x="3906961" y="5939812"/>
            <a:ext cx="16864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Rook-style plug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33320-14B7-7570-966D-BDB6CEF61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r="63641" b="14062"/>
          <a:stretch/>
        </p:blipFill>
        <p:spPr>
          <a:xfrm>
            <a:off x="1119516" y="4001294"/>
            <a:ext cx="1460130" cy="1796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305DC-54B4-690A-63A9-D1FBAE97AF85}"/>
              </a:ext>
            </a:extLst>
          </p:cNvPr>
          <p:cNvSpPr txBox="1"/>
          <p:nvPr/>
        </p:nvSpPr>
        <p:spPr>
          <a:xfrm>
            <a:off x="912107" y="5799320"/>
            <a:ext cx="16864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Nonelectric initiator</a:t>
            </a:r>
          </a:p>
        </p:txBody>
      </p:sp>
    </p:spTree>
    <p:extLst>
      <p:ext uri="{BB962C8B-B14F-4D97-AF65-F5344CB8AC3E}">
        <p14:creationId xmlns:p14="http://schemas.microsoft.com/office/powerpoint/2010/main" val="46915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740C-6D0B-0846-2C04-DD2FA222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High-Energy Ignition Behaviour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EB8728-5509-1AEC-15DE-D5A42B8EA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r>
              <a:rPr lang="en-US" dirty="0"/>
              <a:t>Short DDT time (70 </a:t>
            </a:r>
            <a:r>
              <a:rPr lang="en-CA" dirty="0"/>
              <a:t>µs) </a:t>
            </a:r>
          </a:p>
          <a:p>
            <a:r>
              <a:rPr lang="en-CA" dirty="0"/>
              <a:t>DDT leading to two counter rotating waves shortly after ignition</a:t>
            </a:r>
            <a:endParaRPr lang="en-US" dirty="0"/>
          </a:p>
        </p:txBody>
      </p:sp>
      <p:pic>
        <p:nvPicPr>
          <p:cNvPr id="4" name="clapping" descr="A bright light in the sky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666D9024-88C1-14D5-8A8B-87B896F51C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1594"/>
          <a:stretch/>
        </p:blipFill>
        <p:spPr>
          <a:xfrm>
            <a:off x="6172200" y="1926954"/>
            <a:ext cx="5181600" cy="414868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EEB64-AB69-86EB-7470-C359886941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r="3700"/>
          <a:stretch/>
        </p:blipFill>
        <p:spPr>
          <a:xfrm>
            <a:off x="685800" y="4016096"/>
            <a:ext cx="2318901" cy="1643144"/>
          </a:xfrm>
          <a:prstGeom prst="rect">
            <a:avLst/>
          </a:prstGeom>
        </p:spPr>
      </p:pic>
      <p:pic>
        <p:nvPicPr>
          <p:cNvPr id="7" name="Picture 6" descr="A picture containing building, dirty&#10;&#10;Description automatically generated">
            <a:extLst>
              <a:ext uri="{FF2B5EF4-FFF2-40B4-BE49-F238E27FC236}">
                <a16:creationId xmlns:a16="http://schemas.microsoft.com/office/drawing/2014/main" id="{A444354E-43E8-E696-8694-369D9F722F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9104"/>
          <a:stretch/>
        </p:blipFill>
        <p:spPr>
          <a:xfrm rot="5400000" flipV="1">
            <a:off x="3580109" y="3500936"/>
            <a:ext cx="2092662" cy="2673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C2A92-C327-C9CB-378B-82A4C26770D5}"/>
              </a:ext>
            </a:extLst>
          </p:cNvPr>
          <p:cNvSpPr txBox="1"/>
          <p:nvPr/>
        </p:nvSpPr>
        <p:spPr>
          <a:xfrm>
            <a:off x="1002031" y="5925594"/>
            <a:ext cx="16864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High energy igniter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87EF3-311A-5EB1-A869-AAE745D0DAA2}"/>
              </a:ext>
            </a:extLst>
          </p:cNvPr>
          <p:cNvSpPr txBox="1"/>
          <p:nvPr/>
        </p:nvSpPr>
        <p:spPr>
          <a:xfrm>
            <a:off x="3783220" y="5925594"/>
            <a:ext cx="16864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Rook-style plug</a:t>
            </a:r>
          </a:p>
        </p:txBody>
      </p:sp>
    </p:spTree>
    <p:extLst>
      <p:ext uri="{BB962C8B-B14F-4D97-AF65-F5344CB8AC3E}">
        <p14:creationId xmlns:p14="http://schemas.microsoft.com/office/powerpoint/2010/main" val="217706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740C-6D0B-0846-2C04-DD2FA222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Low-Energy Ignition Behaviour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269897-E8C9-C60A-C283-F1BBA3999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r>
              <a:rPr lang="en-US" dirty="0"/>
              <a:t>Long gap between spark and appearance of detonation (770 </a:t>
            </a:r>
            <a:r>
              <a:rPr lang="en-CA" dirty="0"/>
              <a:t>µs) indicating a DDT event.</a:t>
            </a:r>
          </a:p>
          <a:p>
            <a:r>
              <a:rPr lang="en-CA" dirty="0"/>
              <a:t>Single wave appears after DDT event.</a:t>
            </a:r>
          </a:p>
          <a:p>
            <a:endParaRPr lang="en-CA" dirty="0"/>
          </a:p>
          <a:p>
            <a:endParaRPr lang="en-US" dirty="0"/>
          </a:p>
        </p:txBody>
      </p:sp>
      <p:pic>
        <p:nvPicPr>
          <p:cNvPr id="4" name="singlewave" descr="A screenshot of a computer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D4145A18-430C-23DB-72A3-77ED4197B9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007"/>
          <a:stretch/>
        </p:blipFill>
        <p:spPr>
          <a:xfrm>
            <a:off x="6172200" y="2147111"/>
            <a:ext cx="5181600" cy="370836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FF17F-05E9-FFAF-08FB-20C9EADE2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36" y="4455735"/>
            <a:ext cx="2146241" cy="1207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93C6D-6B35-746D-8E93-D9B8956AC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637" y="4115962"/>
            <a:ext cx="2757183" cy="1886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CFAF8D-E282-26F3-21EC-7D12FAC9D9EC}"/>
              </a:ext>
            </a:extLst>
          </p:cNvPr>
          <p:cNvSpPr txBox="1"/>
          <p:nvPr/>
        </p:nvSpPr>
        <p:spPr>
          <a:xfrm>
            <a:off x="1270237" y="5983825"/>
            <a:ext cx="16864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Low energy igniter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BA105-6A59-5802-5A18-DD9B30404005}"/>
              </a:ext>
            </a:extLst>
          </p:cNvPr>
          <p:cNvSpPr txBox="1"/>
          <p:nvPr/>
        </p:nvSpPr>
        <p:spPr>
          <a:xfrm>
            <a:off x="3996098" y="6026923"/>
            <a:ext cx="16864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Axial, radial standoff</a:t>
            </a:r>
          </a:p>
        </p:txBody>
      </p:sp>
    </p:spTree>
    <p:extLst>
      <p:ext uri="{BB962C8B-B14F-4D97-AF65-F5344CB8AC3E}">
        <p14:creationId xmlns:p14="http://schemas.microsoft.com/office/powerpoint/2010/main" val="13476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8397A0E-65D7-F60D-881B-4C92EBD2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Full 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16D28A-DB82-9F4C-7F22-C3DD9560C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254" y="1825625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88406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53DA91C2-7CD0-9A2D-A694-E3C809E5AAB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308840" y="866686"/>
            <a:ext cx="4044960" cy="311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4">
            <a:extLst>
              <a:ext uri="{FF2B5EF4-FFF2-40B4-BE49-F238E27FC236}">
                <a16:creationId xmlns:a16="http://schemas.microsoft.com/office/drawing/2014/main" id="{3B1B6CDB-AACF-80CB-976F-6C2686E6C6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193800">
            <a:off x="8693390" y="3950562"/>
            <a:ext cx="2204614" cy="20759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1F8AF-312F-DC38-E9E1-A9EF132C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Rotating Detonation Engine?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73FA-4ADE-9C45-7907-053028DB7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5914" cy="4351339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800" dirty="0">
                <a:solidFill>
                  <a:srgbClr val="595959"/>
                </a:solidFill>
              </a:rPr>
              <a:t>Annular combustion chamber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800" dirty="0">
                <a:solidFill>
                  <a:srgbClr val="595959"/>
                </a:solidFill>
              </a:rPr>
              <a:t>Combustion occurs through (one or more) continuously rotating detonation wave(s)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800" dirty="0">
                <a:solidFill>
                  <a:srgbClr val="595959"/>
                </a:solidFill>
              </a:rPr>
              <a:t>Detonation is self-pressurizing, unlike in constant pressure rocket combustors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3205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EC99-885D-0525-E0C9-60794228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 and Upcoming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2EC8-62EE-0F43-1A47-D2D215F6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Low-energy electric ignition leads to delayed ignition (possible DDT) of a single wave mode.</a:t>
            </a:r>
          </a:p>
          <a:p>
            <a:r>
              <a:rPr lang="en-CA" dirty="0"/>
              <a:t>High-energy ignition leads to prompt initiation of clapping mode.</a:t>
            </a:r>
          </a:p>
          <a:p>
            <a:r>
              <a:rPr lang="en-CA" dirty="0"/>
              <a:t>High-energy nonel ignition leads to prompt initiation of clapping mode followed by multi-wave transitions.</a:t>
            </a:r>
          </a:p>
          <a:p>
            <a:endParaRPr lang="en-CA" dirty="0"/>
          </a:p>
          <a:p>
            <a:r>
              <a:rPr lang="en-CA" dirty="0"/>
              <a:t>Sustained operation failures investigated with new injection system (issue related to injector choking and pressure </a:t>
            </a:r>
            <a:r>
              <a:rPr lang="en-CA"/>
              <a:t>drop)</a:t>
            </a:r>
          </a:p>
        </p:txBody>
      </p:sp>
    </p:spTree>
    <p:extLst>
      <p:ext uri="{BB962C8B-B14F-4D97-AF65-F5344CB8AC3E}">
        <p14:creationId xmlns:p14="http://schemas.microsoft.com/office/powerpoint/2010/main" val="96059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DA1545-794F-D821-B00A-553D3FBC8B9D}"/>
              </a:ext>
            </a:extLst>
          </p:cNvPr>
          <p:cNvSpPr/>
          <p:nvPr/>
        </p:nvSpPr>
        <p:spPr>
          <a:xfrm>
            <a:off x="0" y="0"/>
            <a:ext cx="1227796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949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C3D1-8DF6-93C8-42A6-4ECFC159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RDE Operation and </a:t>
            </a:r>
            <a:br>
              <a:rPr lang="en-US" dirty="0"/>
            </a:br>
            <a:r>
              <a:rPr lang="en-US" dirty="0"/>
              <a:t>Stability Regions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66BB1-1B47-21D6-74D7-C85357502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34810" cy="4351339"/>
          </a:xfrm>
        </p:spPr>
        <p:txBody>
          <a:bodyPr/>
          <a:lstStyle/>
          <a:p>
            <a:r>
              <a:rPr lang="en-US" dirty="0"/>
              <a:t>Number and direction of detonation waves present in the annulus can vary</a:t>
            </a:r>
          </a:p>
          <a:p>
            <a:r>
              <a:rPr lang="en-US" dirty="0"/>
              <a:t>Different instability modes have been observed</a:t>
            </a:r>
          </a:p>
          <a:p>
            <a:r>
              <a:rPr lang="en-US" dirty="0"/>
              <a:t>Equivalence ratio, fuel mixture properties and mass flow rate have been shown to impact the presence of instabilities</a:t>
            </a:r>
          </a:p>
          <a:p>
            <a:r>
              <a:rPr lang="en-US" dirty="0"/>
              <a:t>Can we predict the operating mode of an RDE?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5F698-BDE8-2C12-707E-20C8741C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19" y="831392"/>
            <a:ext cx="1571591" cy="253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100D5-8FFA-7D21-3834-29766097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87" y="897736"/>
            <a:ext cx="1749353" cy="2532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538E2-0DAA-295C-3619-86E0B725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90" y="3375253"/>
            <a:ext cx="1525520" cy="2532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571DC-AEE8-D07C-034C-36289FAC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688" y="3298819"/>
            <a:ext cx="1788515" cy="25327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697811-C947-2C0F-EC51-48C2E194ECEE}"/>
              </a:ext>
            </a:extLst>
          </p:cNvPr>
          <p:cNvSpPr txBox="1"/>
          <p:nvPr/>
        </p:nvSpPr>
        <p:spPr>
          <a:xfrm>
            <a:off x="8066082" y="5903786"/>
            <a:ext cx="60949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Adapted from figs 7 – 10, Anand et al. IJHE, 2015.</a:t>
            </a:r>
            <a:endParaRPr lang="en-US" sz="4000" b="0" i="0" u="none" strike="noStrike" dirty="0">
              <a:solidFill>
                <a:prstClr val="black"/>
              </a:solidFill>
              <a:latin typeface="Linux Libertine G" panose="02000503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5E3B10-6EFD-B75D-7352-FDA9B191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6" y="4986967"/>
            <a:ext cx="1167913" cy="975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32B4CE-2612-5B30-72BB-8D17FC4A1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315" y="4986967"/>
            <a:ext cx="1167913" cy="975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F77716-0FA0-EF87-37C6-DC5A3B6B5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2447" y="4986967"/>
            <a:ext cx="1167913" cy="9759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6F2426-E405-B90B-5062-B8A71FF540C4}"/>
              </a:ext>
            </a:extLst>
          </p:cNvPr>
          <p:cNvSpPr txBox="1"/>
          <p:nvPr/>
        </p:nvSpPr>
        <p:spPr>
          <a:xfrm>
            <a:off x="1908089" y="6127444"/>
            <a:ext cx="65994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Adapted from </a:t>
            </a:r>
            <a:r>
              <a:rPr lang="en-US" sz="800" b="0" i="0" u="none" strike="noStrike" dirty="0" err="1">
                <a:solidFill>
                  <a:srgbClr val="000000"/>
                </a:solidFill>
                <a:latin typeface="Arial" panose="020B0604020202020204" pitchFamily="34" charset="0"/>
              </a:rPr>
              <a:t>Stechman</a:t>
            </a:r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, PhD Thesis, Purdue University, 2017</a:t>
            </a:r>
            <a:endParaRPr lang="en-US" sz="4000" b="0" i="0" u="none" strike="noStrike" dirty="0">
              <a:solidFill>
                <a:prstClr val="black"/>
              </a:solidFill>
              <a:latin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459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7703-69AF-C736-BFD5-3C373C86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Ignition of RDEs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70305-7F7B-DB0A-EB67-79C658463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9888"/>
          </a:xfrm>
        </p:spPr>
        <p:txBody>
          <a:bodyPr/>
          <a:lstStyle/>
          <a:p>
            <a:r>
              <a:rPr lang="en-CA" dirty="0"/>
              <a:t>Ignition energy influences the initial wave dynamics inside the engine.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singlewave">
            <a:hlinkClick r:id="" action="ppaction://media"/>
            <a:extLst>
              <a:ext uri="{FF2B5EF4-FFF2-40B4-BE49-F238E27FC236}">
                <a16:creationId xmlns:a16="http://schemas.microsoft.com/office/drawing/2014/main" id="{A316123F-2A8E-7F19-D6D6-C410EFB34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7007"/>
          <a:stretch/>
        </p:blipFill>
        <p:spPr>
          <a:xfrm>
            <a:off x="2145501" y="2557669"/>
            <a:ext cx="2848158" cy="2102044"/>
          </a:xfrm>
          <a:prstGeom prst="rect">
            <a:avLst/>
          </a:prstGeom>
        </p:spPr>
      </p:pic>
      <p:pic>
        <p:nvPicPr>
          <p:cNvPr id="5" name="clapping">
            <a:hlinkClick r:id="" action="ppaction://media"/>
            <a:extLst>
              <a:ext uri="{FF2B5EF4-FFF2-40B4-BE49-F238E27FC236}">
                <a16:creationId xmlns:a16="http://schemas.microsoft.com/office/drawing/2014/main" id="{766DA40C-45C4-8294-79F9-9A4FE70140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1594"/>
          <a:stretch/>
        </p:blipFill>
        <p:spPr>
          <a:xfrm>
            <a:off x="7653130" y="2556028"/>
            <a:ext cx="2551044" cy="210782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441ABE-4003-E530-1762-424B1CB56DAD}"/>
              </a:ext>
            </a:extLst>
          </p:cNvPr>
          <p:cNvSpPr txBox="1">
            <a:spLocks/>
          </p:cNvSpPr>
          <p:nvPr/>
        </p:nvSpPr>
        <p:spPr>
          <a:xfrm>
            <a:off x="1656297" y="4851868"/>
            <a:ext cx="3826566" cy="539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CA" sz="2500" dirty="0"/>
              <a:t>Low energy ignition leading to a single wave after a long delay (~773 µs) indicating a DDT event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0DB19A-1D6D-0278-9597-CE12568A3B76}"/>
              </a:ext>
            </a:extLst>
          </p:cNvPr>
          <p:cNvSpPr txBox="1">
            <a:spLocks/>
          </p:cNvSpPr>
          <p:nvPr/>
        </p:nvSpPr>
        <p:spPr>
          <a:xfrm>
            <a:off x="7015369" y="4851868"/>
            <a:ext cx="3826566" cy="539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1200" dirty="0"/>
              <a:t>High energy ignition leading to a clapping mode on ignition. (~65 µs)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417377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69A0-BD46-2C1D-B71D-E7AA06F3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An RDE At All?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1E9C-7F68-6B5B-70B2-F2898376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527"/>
            <a:ext cx="10515600" cy="4351339"/>
          </a:xfrm>
        </p:spPr>
        <p:txBody>
          <a:bodyPr/>
          <a:lstStyle/>
          <a:p>
            <a:r>
              <a:rPr lang="en-US" dirty="0"/>
              <a:t>Advantages:</a:t>
            </a:r>
          </a:p>
          <a:p>
            <a:r>
              <a:rPr lang="en-US" dirty="0"/>
              <a:t>Theoretically more thermodynamically efficient</a:t>
            </a:r>
          </a:p>
          <a:p>
            <a:r>
              <a:rPr lang="en-US" dirty="0"/>
              <a:t>Self-pressurizing reduces or eliminates the need for pre-compression</a:t>
            </a:r>
          </a:p>
          <a:p>
            <a:r>
              <a:rPr lang="en-US" dirty="0"/>
              <a:t>Can be used at all velocities (unlike ramjet, scramjet, …)</a:t>
            </a:r>
          </a:p>
          <a:p>
            <a:r>
              <a:rPr lang="en-US" dirty="0"/>
              <a:t>Unsteady combustion phenomenon (detonation wave), but steady enough to design a nozzle (unlike pulse detonation engines, pulse jets,...)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184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C3D1-8DF6-93C8-42A6-4ECFC159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RDE Operation and </a:t>
            </a:r>
            <a:br>
              <a:rPr lang="en-US" dirty="0"/>
            </a:br>
            <a:r>
              <a:rPr lang="en-US" dirty="0"/>
              <a:t>Stability Regions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66BB1-1B47-21D6-74D7-C85357502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4675"/>
            <a:ext cx="6834810" cy="4351339"/>
          </a:xfrm>
        </p:spPr>
        <p:txBody>
          <a:bodyPr/>
          <a:lstStyle/>
          <a:p>
            <a:r>
              <a:rPr lang="en-US" dirty="0"/>
              <a:t>Two broad classes of operating modes:</a:t>
            </a:r>
          </a:p>
          <a:p>
            <a:pPr lvl="1"/>
            <a:r>
              <a:rPr lang="en-US" dirty="0"/>
              <a:t>Classical “co-rotating”</a:t>
            </a:r>
          </a:p>
          <a:p>
            <a:pPr lvl="1"/>
            <a:r>
              <a:rPr lang="en-US" dirty="0"/>
              <a:t>Clapping/counter-rotating</a:t>
            </a:r>
          </a:p>
          <a:p>
            <a:r>
              <a:rPr lang="en-US" dirty="0"/>
              <a:t>Number and direction of detonation waves present in the annulus can vary</a:t>
            </a:r>
          </a:p>
          <a:p>
            <a:r>
              <a:rPr lang="en-US" dirty="0"/>
              <a:t>Equivalence ratio, fuel mixture properties and mass flow rate impact the operating mode and the presence of instabilities.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5F698-BDE8-2C12-707E-20C8741C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19" y="831392"/>
            <a:ext cx="1571591" cy="253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100D5-8FFA-7D21-3834-29766097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87" y="897736"/>
            <a:ext cx="1749353" cy="2532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538E2-0DAA-295C-3619-86E0B725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90" y="3375253"/>
            <a:ext cx="1525520" cy="2532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571DC-AEE8-D07C-034C-36289FAC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688" y="3298819"/>
            <a:ext cx="1788515" cy="25327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697811-C947-2C0F-EC51-48C2E194ECEE}"/>
              </a:ext>
            </a:extLst>
          </p:cNvPr>
          <p:cNvSpPr txBox="1"/>
          <p:nvPr/>
        </p:nvSpPr>
        <p:spPr>
          <a:xfrm>
            <a:off x="8066082" y="5903786"/>
            <a:ext cx="60949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Adapted from figs 7 – 10, Anand et al. IJHE, 2015.</a:t>
            </a:r>
            <a:endParaRPr lang="en-US" sz="4000" b="0" i="0" u="none" strike="noStrike" dirty="0">
              <a:solidFill>
                <a:prstClr val="black"/>
              </a:solidFill>
              <a:latin typeface="Linux Libertine G" panose="02000503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5E3B10-6EFD-B75D-7352-FDA9B191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6" y="5167656"/>
            <a:ext cx="1167913" cy="975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32B4CE-2612-5B30-72BB-8D17FC4A1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315" y="5167656"/>
            <a:ext cx="1167913" cy="975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F77716-0FA0-EF87-37C6-DC5A3B6B5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2447" y="5167656"/>
            <a:ext cx="1167913" cy="9759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6F2426-E405-B90B-5062-B8A71FF540C4}"/>
              </a:ext>
            </a:extLst>
          </p:cNvPr>
          <p:cNvSpPr txBox="1"/>
          <p:nvPr/>
        </p:nvSpPr>
        <p:spPr>
          <a:xfrm>
            <a:off x="1908089" y="6127444"/>
            <a:ext cx="65994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Adapted from </a:t>
            </a:r>
            <a:r>
              <a:rPr lang="en-US" sz="800" b="0" i="0" u="none" strike="noStrike" dirty="0" err="1">
                <a:solidFill>
                  <a:srgbClr val="000000"/>
                </a:solidFill>
                <a:latin typeface="Arial" panose="020B0604020202020204" pitchFamily="34" charset="0"/>
              </a:rPr>
              <a:t>Stechman</a:t>
            </a:r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, PhD Thesis, Purdue University, 2017</a:t>
            </a:r>
            <a:endParaRPr lang="en-US" sz="4000" b="0" i="0" u="none" strike="noStrike" dirty="0">
              <a:solidFill>
                <a:prstClr val="black"/>
              </a:solidFill>
              <a:latin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95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5827C-F083-C2BF-9698-A332A3BF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C958-9120-688C-4DB6-829695421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648" y="1708035"/>
            <a:ext cx="6960704" cy="75854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Does the ignition energy impact the operation mode of RDEs?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ACC5C-B80B-FF96-C81B-60C3FF0ED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7" y="2681034"/>
            <a:ext cx="2248806" cy="1672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7B048-DD8D-63AD-FDB3-00115ED7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90" y="2681034"/>
            <a:ext cx="2036167" cy="1672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F004C-B109-40F1-E14D-9870C28BE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288" y="4476555"/>
            <a:ext cx="2248806" cy="1648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4EDB0-2F22-339A-F44C-C07A9AB34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90" y="4476555"/>
            <a:ext cx="2036167" cy="1671399"/>
          </a:xfrm>
          <a:prstGeom prst="rect">
            <a:avLst/>
          </a:prstGeom>
        </p:spPr>
      </p:pic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8B4E8658-C34D-734B-0E15-D36C1B9BEB20}"/>
              </a:ext>
            </a:extLst>
          </p:cNvPr>
          <p:cNvSpPr/>
          <p:nvPr/>
        </p:nvSpPr>
        <p:spPr>
          <a:xfrm rot="3339882">
            <a:off x="7719673" y="4445864"/>
            <a:ext cx="1779318" cy="127093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F55DC00D-9A63-DA22-D613-5F0B624FC3D3}"/>
              </a:ext>
            </a:extLst>
          </p:cNvPr>
          <p:cNvSpPr/>
          <p:nvPr/>
        </p:nvSpPr>
        <p:spPr>
          <a:xfrm rot="1751092" flipV="1">
            <a:off x="7039358" y="5278739"/>
            <a:ext cx="1687369" cy="127093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Arrow: Circular 19">
            <a:extLst>
              <a:ext uri="{FF2B5EF4-FFF2-40B4-BE49-F238E27FC236}">
                <a16:creationId xmlns:a16="http://schemas.microsoft.com/office/drawing/2014/main" id="{38884694-5DAD-375F-B4D3-12C46D6B9AE0}"/>
              </a:ext>
            </a:extLst>
          </p:cNvPr>
          <p:cNvSpPr/>
          <p:nvPr/>
        </p:nvSpPr>
        <p:spPr>
          <a:xfrm rot="3074001" flipV="1">
            <a:off x="2370639" y="5038143"/>
            <a:ext cx="1736206" cy="116335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490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C3D1-8DF6-93C8-42A6-4ECFC159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RDE Operation and </a:t>
            </a:r>
            <a:br>
              <a:rPr lang="en-US" dirty="0"/>
            </a:br>
            <a:r>
              <a:rPr lang="en-US" dirty="0"/>
              <a:t>Stability Regions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66BB1-1B47-21D6-74D7-C85357502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833061" cy="4351339"/>
          </a:xfrm>
        </p:spPr>
        <p:txBody>
          <a:bodyPr/>
          <a:lstStyle/>
          <a:p>
            <a:r>
              <a:rPr lang="en-US" dirty="0"/>
              <a:t>Can we predict when each mode is possible/stable?</a:t>
            </a:r>
          </a:p>
          <a:p>
            <a:r>
              <a:rPr lang="en-US" dirty="0"/>
              <a:t>How do detonation parameters or parasitic combustion impact RDE stability?</a:t>
            </a:r>
          </a:p>
          <a:p>
            <a:r>
              <a:rPr lang="en-US" dirty="0"/>
              <a:t>How does the wave mode affect propulsive and thermodynamic efficiencies?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5F698-BDE8-2C12-707E-20C8741C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19" y="831392"/>
            <a:ext cx="1571591" cy="253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100D5-8FFA-7D21-3834-29766097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87" y="897736"/>
            <a:ext cx="1749353" cy="2532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538E2-0DAA-295C-3619-86E0B725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90" y="3375253"/>
            <a:ext cx="1525520" cy="2532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571DC-AEE8-D07C-034C-36289FAC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688" y="3298819"/>
            <a:ext cx="1788515" cy="25327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697811-C947-2C0F-EC51-48C2E194ECEE}"/>
              </a:ext>
            </a:extLst>
          </p:cNvPr>
          <p:cNvSpPr txBox="1"/>
          <p:nvPr/>
        </p:nvSpPr>
        <p:spPr>
          <a:xfrm>
            <a:off x="8066082" y="5903786"/>
            <a:ext cx="60949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Adapted from figs 7 – 10, Anand et al. IJHE, 2015.</a:t>
            </a:r>
            <a:endParaRPr lang="en-US" sz="4000" b="0" i="0" u="none" strike="noStrike" dirty="0">
              <a:solidFill>
                <a:prstClr val="black"/>
              </a:solidFill>
              <a:latin typeface="Linux Libertine G" panose="02000503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5E3B10-6EFD-B75D-7352-FDA9B191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6" y="4986967"/>
            <a:ext cx="1167913" cy="975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32B4CE-2612-5B30-72BB-8D17FC4A1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315" y="4986967"/>
            <a:ext cx="1167913" cy="975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F77716-0FA0-EF87-37C6-DC5A3B6B5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2447" y="4986967"/>
            <a:ext cx="1167913" cy="9759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6F2426-E405-B90B-5062-B8A71FF540C4}"/>
              </a:ext>
            </a:extLst>
          </p:cNvPr>
          <p:cNvSpPr txBox="1"/>
          <p:nvPr/>
        </p:nvSpPr>
        <p:spPr>
          <a:xfrm>
            <a:off x="1908089" y="6127444"/>
            <a:ext cx="65994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Adapted from </a:t>
            </a:r>
            <a:r>
              <a:rPr lang="en-US" sz="800" b="0" i="0" u="none" strike="noStrike" dirty="0" err="1">
                <a:solidFill>
                  <a:srgbClr val="000000"/>
                </a:solidFill>
                <a:latin typeface="Arial" panose="020B0604020202020204" pitchFamily="34" charset="0"/>
              </a:rPr>
              <a:t>Stechman</a:t>
            </a:r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, PhD Thesis, Purdue University, 2017</a:t>
            </a:r>
            <a:endParaRPr lang="en-US" sz="4000" b="0" i="0" u="none" strike="noStrike" dirty="0">
              <a:solidFill>
                <a:prstClr val="black"/>
              </a:solidFill>
              <a:latin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3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C3D1-8DF6-93C8-42A6-4ECFC159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RDE Operation and </a:t>
            </a:r>
            <a:br>
              <a:rPr lang="en-US" dirty="0"/>
            </a:br>
            <a:r>
              <a:rPr lang="en-US" dirty="0"/>
              <a:t>Stability Regions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66BB1-1B47-21D6-74D7-C85357502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34810" cy="4351339"/>
          </a:xfrm>
        </p:spPr>
        <p:txBody>
          <a:bodyPr/>
          <a:lstStyle/>
          <a:p>
            <a:r>
              <a:rPr lang="en-US" dirty="0"/>
              <a:t>Can we predict when each mode is possible/stable?</a:t>
            </a:r>
          </a:p>
          <a:p>
            <a:r>
              <a:rPr lang="en-US" dirty="0"/>
              <a:t>How do detonation parameters or parasitic combustion impact RDE stability?</a:t>
            </a:r>
          </a:p>
          <a:p>
            <a:r>
              <a:rPr lang="en-US" dirty="0"/>
              <a:t>How does the wave mode affect propulsive and thermodynamic efficiencies?</a:t>
            </a:r>
          </a:p>
          <a:p>
            <a:r>
              <a:rPr lang="en-US" dirty="0"/>
              <a:t>What is the critical initiation energy in an RDE flow field?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5F698-BDE8-2C12-707E-20C8741C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19" y="831392"/>
            <a:ext cx="1571591" cy="253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100D5-8FFA-7D21-3834-29766097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87" y="897736"/>
            <a:ext cx="1749353" cy="2532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538E2-0DAA-295C-3619-86E0B725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90" y="3375253"/>
            <a:ext cx="1525520" cy="2532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571DC-AEE8-D07C-034C-36289FAC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688" y="3298819"/>
            <a:ext cx="1788515" cy="25327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697811-C947-2C0F-EC51-48C2E194ECEE}"/>
              </a:ext>
            </a:extLst>
          </p:cNvPr>
          <p:cNvSpPr txBox="1"/>
          <p:nvPr/>
        </p:nvSpPr>
        <p:spPr>
          <a:xfrm>
            <a:off x="8066082" y="5903786"/>
            <a:ext cx="60949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Adapted from figs 7 – 10, Anand et al. IJHE, 2015.</a:t>
            </a:r>
            <a:endParaRPr lang="en-US" sz="4000" b="0" i="0" u="none" strike="noStrike" dirty="0">
              <a:solidFill>
                <a:prstClr val="black"/>
              </a:solidFill>
              <a:latin typeface="Linux Libertine G" panose="02000503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5E3B10-6EFD-B75D-7352-FDA9B191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6" y="4986967"/>
            <a:ext cx="1167913" cy="975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32B4CE-2612-5B30-72BB-8D17FC4A1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315" y="4986967"/>
            <a:ext cx="1167913" cy="975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F77716-0FA0-EF87-37C6-DC5A3B6B5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2447" y="4986967"/>
            <a:ext cx="1167913" cy="9759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6F2426-E405-B90B-5062-B8A71FF540C4}"/>
              </a:ext>
            </a:extLst>
          </p:cNvPr>
          <p:cNvSpPr txBox="1"/>
          <p:nvPr/>
        </p:nvSpPr>
        <p:spPr>
          <a:xfrm>
            <a:off x="1908089" y="6127444"/>
            <a:ext cx="65994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Adapted from </a:t>
            </a:r>
            <a:r>
              <a:rPr lang="en-US" sz="800" b="0" i="0" u="none" strike="noStrike" dirty="0" err="1">
                <a:solidFill>
                  <a:srgbClr val="000000"/>
                </a:solidFill>
                <a:latin typeface="Arial" panose="020B0604020202020204" pitchFamily="34" charset="0"/>
              </a:rPr>
              <a:t>Stechman</a:t>
            </a:r>
            <a:r>
              <a:rPr lang="en-US" sz="800" b="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, PhD Thesis, Purdue University, 2017</a:t>
            </a:r>
            <a:endParaRPr lang="en-US" sz="4000" b="0" i="0" u="none" strike="noStrike" dirty="0">
              <a:solidFill>
                <a:prstClr val="black"/>
              </a:solidFill>
              <a:latin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32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EAB8-B0EC-D008-3050-9E0046F8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Description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D891EE-885F-F7E0-F8C5-1A29F59CA4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Fuel mixture</a:t>
                </a:r>
              </a:p>
              <a:p>
                <a:pPr lvl="1"/>
                <a:r>
                  <a:rPr lang="en-CA" dirty="0"/>
                  <a:t>Non-premixed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dirty="0"/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0.8≤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≤1.4</m:t>
                    </m:r>
                  </m:oMath>
                </a14:m>
                <a:endParaRPr lang="en-CA" b="0" dirty="0"/>
              </a:p>
              <a:p>
                <a:r>
                  <a:rPr lang="en-CA" dirty="0"/>
                  <a:t>Overall engine geometry</a:t>
                </a:r>
              </a:p>
              <a:p>
                <a:pPr lvl="1"/>
                <a:r>
                  <a:rPr lang="en-CA" dirty="0"/>
                  <a:t>Outer diameter: 70 mm (2.75 in)</a:t>
                </a:r>
              </a:p>
              <a:p>
                <a:pPr lvl="1"/>
                <a:r>
                  <a:rPr lang="en-CA" dirty="0"/>
                  <a:t>Combustor length: 60 mm</a:t>
                </a:r>
              </a:p>
              <a:p>
                <a:pPr lvl="1"/>
                <a:r>
                  <a:rPr lang="en-CA" dirty="0"/>
                  <a:t>Annulus thickness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=5.5 &amp; 10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D891EE-885F-F7E0-F8C5-1A29F59CA4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F826FF28-C32C-F64C-F890-6AFB5783C3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702882" y="841496"/>
            <a:ext cx="4153375" cy="27475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907F0D0-BEE5-A61F-BD50-4054F63622B2}"/>
              </a:ext>
            </a:extLst>
          </p:cNvPr>
          <p:cNvSpPr/>
          <p:nvPr/>
        </p:nvSpPr>
        <p:spPr>
          <a:xfrm rot="20745913">
            <a:off x="6926442" y="1986474"/>
            <a:ext cx="1494798" cy="158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16B7721-E073-5908-562A-ABDCBD4DD99A}"/>
              </a:ext>
            </a:extLst>
          </p:cNvPr>
          <p:cNvSpPr/>
          <p:nvPr/>
        </p:nvSpPr>
        <p:spPr>
          <a:xfrm rot="21216616">
            <a:off x="7045989" y="2247213"/>
            <a:ext cx="1494798" cy="15878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918A5-F4B7-ACF2-9B98-BFD19B6D6B42}"/>
              </a:ext>
            </a:extLst>
          </p:cNvPr>
          <p:cNvSpPr txBox="1"/>
          <p:nvPr/>
        </p:nvSpPr>
        <p:spPr>
          <a:xfrm>
            <a:off x="6594152" y="2334909"/>
            <a:ext cx="4828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Fuel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FBF3B-AA2F-4942-D24D-BF890FD39A68}"/>
              </a:ext>
            </a:extLst>
          </p:cNvPr>
          <p:cNvSpPr txBox="1"/>
          <p:nvPr/>
        </p:nvSpPr>
        <p:spPr>
          <a:xfrm>
            <a:off x="6456358" y="1910741"/>
            <a:ext cx="758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Oxidizer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EBCF10-4F6A-D9D2-76C0-1828A0786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882" y="3500288"/>
            <a:ext cx="4153375" cy="28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DAA2-9711-49B4-AFDB-7B50B369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Engine Configurations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AC2C208-DFBF-43CE-A10E-33F51CD8A9C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02882" y="365125"/>
            <a:ext cx="4153375" cy="274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1C3B9-8932-48FA-8937-F8A0DDF77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882" y="3500288"/>
            <a:ext cx="4153375" cy="284225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6E3922-3C2E-4269-A6F5-647712B55C8D}"/>
              </a:ext>
            </a:extLst>
          </p:cNvPr>
          <p:cNvSpPr txBox="1">
            <a:spLocks/>
          </p:cNvSpPr>
          <p:nvPr/>
        </p:nvSpPr>
        <p:spPr>
          <a:xfrm>
            <a:off x="482600" y="1798574"/>
            <a:ext cx="506107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dirty="0"/>
          </a:p>
          <a:p>
            <a:r>
              <a:rPr lang="en-CA" b="1" dirty="0"/>
              <a:t>Non-premixed, Axial + Radial with standoff</a:t>
            </a:r>
          </a:p>
          <a:p>
            <a:endParaRPr lang="en-CA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Non-premixed, Axial + Radial impinging jets (“rook”)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02ABCDA-BBE2-4270-4DE7-EF2DC615AA74}"/>
              </a:ext>
            </a:extLst>
          </p:cNvPr>
          <p:cNvSpPr/>
          <p:nvPr/>
        </p:nvSpPr>
        <p:spPr>
          <a:xfrm rot="20745913">
            <a:off x="6926442" y="1510103"/>
            <a:ext cx="1494798" cy="158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E8F5701-9943-AB78-F8D7-53E55AEB0487}"/>
              </a:ext>
            </a:extLst>
          </p:cNvPr>
          <p:cNvSpPr/>
          <p:nvPr/>
        </p:nvSpPr>
        <p:spPr>
          <a:xfrm rot="21216616">
            <a:off x="7045989" y="1770842"/>
            <a:ext cx="1494798" cy="15878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6D870-2E7C-F790-1B3C-92EB912B2432}"/>
              </a:ext>
            </a:extLst>
          </p:cNvPr>
          <p:cNvSpPr txBox="1"/>
          <p:nvPr/>
        </p:nvSpPr>
        <p:spPr>
          <a:xfrm>
            <a:off x="6594152" y="1858538"/>
            <a:ext cx="4828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Fuel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4762D-004D-8B15-9557-1A74BEFD8CED}"/>
              </a:ext>
            </a:extLst>
          </p:cNvPr>
          <p:cNvSpPr txBox="1"/>
          <p:nvPr/>
        </p:nvSpPr>
        <p:spPr>
          <a:xfrm>
            <a:off x="6456358" y="1434370"/>
            <a:ext cx="758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Oxidizer</a:t>
            </a:r>
          </a:p>
        </p:txBody>
      </p:sp>
    </p:spTree>
    <p:extLst>
      <p:ext uri="{BB962C8B-B14F-4D97-AF65-F5344CB8AC3E}">
        <p14:creationId xmlns:p14="http://schemas.microsoft.com/office/powerpoint/2010/main" val="1899582232"/>
      </p:ext>
    </p:extLst>
  </p:cSld>
  <p:clrMapOvr>
    <a:masterClrMapping/>
  </p:clrMapOvr>
</p:sld>
</file>

<file path=ppt/theme/theme1.xml><?xml version="1.0" encoding="utf-8"?>
<a:theme xmlns:a="http://schemas.openxmlformats.org/drawingml/2006/main" name="Concordia Generi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ordia ICDERS.potx" id="{0B4C1E27-5D2F-409A-B939-B7C783598FB1}" vid="{B6585717-A1D9-440E-8AAB-02379C1211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919</Words>
  <Application>Microsoft Office PowerPoint</Application>
  <PresentationFormat>Widescreen</PresentationFormat>
  <Paragraphs>136</Paragraphs>
  <Slides>23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Linux Libertine G</vt:lpstr>
      <vt:lpstr>Concordia Generic</vt:lpstr>
      <vt:lpstr>Initiation Dynamics of Rotating Detonation Engines using C2H4-O2 Mixtures</vt:lpstr>
      <vt:lpstr>What’s a Rotating Detonation Engine?</vt:lpstr>
      <vt:lpstr>Why Do We Want An RDE At All?</vt:lpstr>
      <vt:lpstr>RDE Operation and  Stability Regions</vt:lpstr>
      <vt:lpstr>Question</vt:lpstr>
      <vt:lpstr>RDE Operation and  Stability Regions</vt:lpstr>
      <vt:lpstr>RDE Operation and  Stability Regions</vt:lpstr>
      <vt:lpstr>Experiment Description</vt:lpstr>
      <vt:lpstr>Engine Configurations</vt:lpstr>
      <vt:lpstr>Engine Configurations</vt:lpstr>
      <vt:lpstr>Ignition Energy</vt:lpstr>
      <vt:lpstr>High-Energy Non-Electric Ignition</vt:lpstr>
      <vt:lpstr>High-Energy Electric Ignition</vt:lpstr>
      <vt:lpstr>Low-Energy Ignition</vt:lpstr>
      <vt:lpstr>Non-Electric Ignition Behaviour</vt:lpstr>
      <vt:lpstr>Non-Electric Ignition Behaviour</vt:lpstr>
      <vt:lpstr>High-Energy Ignition Behaviour</vt:lpstr>
      <vt:lpstr>Low-Energy Ignition Behaviour</vt:lpstr>
      <vt:lpstr>Full Data Set</vt:lpstr>
      <vt:lpstr>Conclusions and Upcoming Work</vt:lpstr>
      <vt:lpstr>PowerPoint Presentation</vt:lpstr>
      <vt:lpstr>RDE Operation and  Stability Regions</vt:lpstr>
      <vt:lpstr>Ignition of RDEs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 Dynamics of Rotating Detonation Engines using C2H4-O2 Mixtures</dc:title>
  <dc:creator>Sean Francis Connolly-Boutin</dc:creator>
  <cp:lastModifiedBy>Sean Francis Connolly-Boutin</cp:lastModifiedBy>
  <cp:revision>20</cp:revision>
  <dcterms:created xsi:type="dcterms:W3CDTF">2022-06-12T19:44:33Z</dcterms:created>
  <dcterms:modified xsi:type="dcterms:W3CDTF">2022-06-20T10:47:20Z</dcterms:modified>
</cp:coreProperties>
</file>